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46"/>
  </p:notesMasterIdLst>
  <p:handoutMasterIdLst>
    <p:handoutMasterId r:id="rId47"/>
  </p:handoutMasterIdLst>
  <p:sldIdLst>
    <p:sldId id="554" r:id="rId2"/>
    <p:sldId id="555" r:id="rId3"/>
    <p:sldId id="556" r:id="rId4"/>
    <p:sldId id="557" r:id="rId5"/>
    <p:sldId id="389" r:id="rId6"/>
    <p:sldId id="508" r:id="rId7"/>
    <p:sldId id="558" r:id="rId8"/>
    <p:sldId id="559" r:id="rId9"/>
    <p:sldId id="510" r:id="rId10"/>
    <p:sldId id="358" r:id="rId11"/>
    <p:sldId id="509" r:id="rId12"/>
    <p:sldId id="489" r:id="rId13"/>
    <p:sldId id="511" r:id="rId14"/>
    <p:sldId id="494" r:id="rId15"/>
    <p:sldId id="576" r:id="rId16"/>
    <p:sldId id="376" r:id="rId17"/>
    <p:sldId id="372" r:id="rId18"/>
    <p:sldId id="467" r:id="rId19"/>
    <p:sldId id="400" r:id="rId20"/>
    <p:sldId id="512" r:id="rId21"/>
    <p:sldId id="452" r:id="rId22"/>
    <p:sldId id="436" r:id="rId23"/>
    <p:sldId id="504" r:id="rId24"/>
    <p:sldId id="515" r:id="rId25"/>
    <p:sldId id="537" r:id="rId26"/>
    <p:sldId id="453" r:id="rId27"/>
    <p:sldId id="517" r:id="rId28"/>
    <p:sldId id="468" r:id="rId29"/>
    <p:sldId id="577" r:id="rId30"/>
    <p:sldId id="578" r:id="rId31"/>
    <p:sldId id="579" r:id="rId32"/>
    <p:sldId id="580" r:id="rId33"/>
    <p:sldId id="581" r:id="rId34"/>
    <p:sldId id="460" r:id="rId35"/>
    <p:sldId id="518" r:id="rId36"/>
    <p:sldId id="402" r:id="rId37"/>
    <p:sldId id="524" r:id="rId38"/>
    <p:sldId id="461" r:id="rId39"/>
    <p:sldId id="408" r:id="rId40"/>
    <p:sldId id="409" r:id="rId41"/>
    <p:sldId id="560" r:id="rId42"/>
    <p:sldId id="507" r:id="rId43"/>
    <p:sldId id="564" r:id="rId44"/>
    <p:sldId id="582" r:id="rId45"/>
  </p:sldIdLst>
  <p:sldSz cx="12192000" cy="6858000"/>
  <p:notesSz cx="7099300" cy="10234613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00"/>
    <a:srgbClr val="D5DFFF"/>
    <a:srgbClr val="B9CAFF"/>
    <a:srgbClr val="7999FF"/>
    <a:srgbClr val="008000"/>
    <a:srgbClr val="FF9999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5302" autoAdjust="0"/>
  </p:normalViewPr>
  <p:slideViewPr>
    <p:cSldViewPr>
      <p:cViewPr varScale="1">
        <p:scale>
          <a:sx n="98" d="100"/>
          <a:sy n="98" d="100"/>
        </p:scale>
        <p:origin x="8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02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这里我们探讨一些问题实例来加深问题形式化的理解。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首先是真空吸尘器世界问题。这个世界中有两个地点，吸尘器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Agent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可以感受他处于哪个空间中，该空间是否有灰尘。可选择左右移动，如果当前空间有灰尘，那么吸尘，否则移动至另一空间。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真空吸尘器世界问题可形式化如下：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状态：状态由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Agent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位置和灰尘位置确定。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Agent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的位置有两个，每个位置都可能有灰尘，因此可能的世界状态有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2x2x2=8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个。对于具有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个位置的大型环境，可能的世界状态数为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nx2^n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个。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初始状态：任何一个状态都可能是初始状态。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行动：每个状态下可执行的行动只有三个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Left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（左移），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Right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（右移），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Suck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（吸尘）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转移模型：行动会产生对应的预期效果。除了在最左边位置不能再左移，最右边位置不能再右移，且干净的位置吸尘没有效果以外，其他所有可能的行动后的状态空间如图所示。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目标测试：检查所有位置是否干净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路径消耗：每一步耗散值为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，整个路劲耗散值为路径的总步数。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5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八数码的问题可形式化如下：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可能状态：所有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个棋子及空格在棋盘上的可能分布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初始状态：任何可能状态里的一种。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行动：与空格相邻的数字棋子可能发生的合法移动（上移，下移，左移，右移）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转移模型：对应棋子移动后的合法状态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目标测试：检测最终状态布局是否与图中右侧给定状态一致。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路径耗散：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每一步耗散值为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，</a:t>
            </a:r>
            <a:r>
              <a:rPr lang="zh-CN" altLang="en-US" dirty="0" smtClean="0"/>
              <a:t>总的路径耗散值为路径中的步数。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39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状态空间图对搜索问题的数学表达，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每个状态只出现一次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zh-CN" altLang="en-US" dirty="0" smtClean="0"/>
              <a:t>搜索树，根结点是初始状态，状态可能会出现多次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3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搜索：选择一条路走下去，把其它的选择暂且放在一边，等以后发现第一个选择不能求解问题的解时再考虑。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3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在对问题进行形式化之后，我们现在需要对问题求解。一个解是一个行动序列，搜索即是利用搜索算法考虑各种可能的行动序列。这里我们将讨论求解问题通用的一些搜索算法。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在学习这些搜索算法前，我们需要了解如何评价一个搜索算法的性能。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一般来说，评价一个搜索算法的性能主要考虑四个方面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2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8312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Agent</a:t>
            </a:r>
            <a:r>
              <a:rPr lang="zh-CN" altLang="en-US"/>
              <a:t>主动：感知</a:t>
            </a: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CDF89D-BC04-4C7A-BE11-5E594C2E986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4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6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3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深度优先搜索总是优先扩展当前搜索树中最深的结点。当到达搜索树中边缘无后继的结点时，该算法回溯到次深未扩展的结点继续搜索，直到搜索到目标状态为止。该算法可以用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LIFO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队列——堆栈——完成。当然，也可以有选择地采用递归方式完成ＤＦＳ搜索，但是当搜索深度比较深的时候，就需要用堆栈来模拟实现整个过程，否则很容易造成运行时系统栈的溢出。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搜索顺序如图所示：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82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2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88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53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0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b="0" dirty="0"/>
              <a:t>首先来学习宽度优先搜索，也称简单搜索。它从</a:t>
            </a:r>
            <a:r>
              <a:rPr lang="zh-CN" altLang="en-US" b="0" dirty="0" smtClean="0"/>
              <a:t>根结点开始</a:t>
            </a:r>
            <a:r>
              <a:rPr lang="zh-CN" altLang="en-US" b="0" dirty="0"/>
              <a:t>，按搜索深度逐层扩展结点，直到找到目标结点为止。其搜索顺序如下图所示：该算法可以使用 </a:t>
            </a:r>
            <a:r>
              <a:rPr lang="en-US" altLang="zh-CN" b="0" dirty="0"/>
              <a:t>FIFO </a:t>
            </a:r>
            <a:r>
              <a:rPr lang="zh-CN" altLang="en-US" b="0" dirty="0"/>
              <a:t>队列实现，初始时将开始结点放入队列中，每次取队头结点，判断是否为终结点，不是则将其所有子结点放入队列尾，直到队列为空或者找到目标结点为止。如果目标结点在深度 </a:t>
            </a:r>
            <a:r>
              <a:rPr lang="en-US" altLang="zh-CN" b="0" dirty="0"/>
              <a:t>d</a:t>
            </a:r>
            <a:r>
              <a:rPr lang="zh-CN" altLang="en-US" b="0" dirty="0"/>
              <a:t>，那么该算法扩展完深度小于 </a:t>
            </a:r>
            <a:r>
              <a:rPr lang="en-US" altLang="zh-CN" b="0" dirty="0"/>
              <a:t>d </a:t>
            </a:r>
            <a:r>
              <a:rPr lang="zh-CN" altLang="en-US" b="0" dirty="0"/>
              <a:t>的结点后就将找到目标结点。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7938B6-55BA-41D7-92DF-A7015294B3DA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7758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顺序：生成，检测，扩展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搜索序列：目标检测的顺序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宽度优先搜索是完备的（只要有解，肯定能搜到。当然，前提是最浅的</a:t>
            </a:r>
            <a:r>
              <a:rPr lang="zh-CN" altLang="en-US" dirty="0" smtClean="0"/>
              <a:t>目标结点处于</a:t>
            </a:r>
            <a:r>
              <a:rPr lang="zh-CN" altLang="en-US" dirty="0"/>
              <a:t>一个有限深度</a:t>
            </a:r>
            <a:r>
              <a:rPr lang="en-US" altLang="zh-CN" dirty="0"/>
              <a:t>d</a:t>
            </a:r>
            <a:r>
              <a:rPr lang="zh-CN" altLang="en-US" dirty="0"/>
              <a:t>，分支因子</a:t>
            </a:r>
            <a:r>
              <a:rPr lang="en-US" altLang="zh-CN" dirty="0"/>
              <a:t>b</a:t>
            </a:r>
            <a:r>
              <a:rPr lang="zh-CN" altLang="en-US" dirty="0"/>
              <a:t>也是有限的）。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BFS</a:t>
            </a:r>
            <a:r>
              <a:rPr lang="zh-CN" altLang="en-US" dirty="0"/>
              <a:t>找到的永远是最浅的</a:t>
            </a:r>
            <a:r>
              <a:rPr lang="zh-CN" altLang="en-US" dirty="0" smtClean="0"/>
              <a:t>目标结点，</a:t>
            </a:r>
            <a:r>
              <a:rPr lang="zh-CN" altLang="en-US" dirty="0"/>
              <a:t>但不一定最优，只有当路径代价是</a:t>
            </a:r>
            <a:r>
              <a:rPr lang="zh-CN" altLang="en-US" dirty="0" smtClean="0"/>
              <a:t>基于结点深度</a:t>
            </a:r>
            <a:r>
              <a:rPr lang="zh-CN" altLang="en-US" dirty="0"/>
              <a:t>的非递减函数时，</a:t>
            </a:r>
            <a:r>
              <a:rPr lang="en-US" altLang="zh-CN" dirty="0"/>
              <a:t>BFS</a:t>
            </a:r>
            <a:r>
              <a:rPr lang="zh-CN" altLang="en-US" dirty="0"/>
              <a:t>是最优的（最常见情况是所有行动要花费相同的代价）。 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容易观察到，在</a:t>
            </a:r>
            <a:r>
              <a:rPr lang="zh-CN" altLang="en-US" dirty="0" smtClean="0"/>
              <a:t>根结点的</a:t>
            </a:r>
            <a:r>
              <a:rPr lang="zh-CN" altLang="en-US" dirty="0"/>
              <a:t>第一子层有 </a:t>
            </a:r>
            <a:r>
              <a:rPr lang="en-US" altLang="zh-CN" dirty="0"/>
              <a:t>b </a:t>
            </a:r>
            <a:r>
              <a:rPr lang="zh-CN" altLang="en-US" dirty="0"/>
              <a:t>个结点，第二子层有 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，然后是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，以此类推。假设解的深度为</a:t>
            </a:r>
            <a:r>
              <a:rPr lang="en-US" altLang="zh-CN" dirty="0"/>
              <a:t>d</a:t>
            </a:r>
            <a:r>
              <a:rPr lang="zh-CN" altLang="en-US" dirty="0"/>
              <a:t>，在最坏情况下，我们将扩展为目标结点前的所有结点，在 </a:t>
            </a:r>
            <a:r>
              <a:rPr lang="en-US" altLang="zh-CN" dirty="0"/>
              <a:t>d + 1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层扩展 </a:t>
            </a:r>
            <a:r>
              <a:rPr lang="en-US" altLang="zh-CN" sz="1200" dirty="0"/>
              <a:t>b</a:t>
            </a:r>
            <a:r>
              <a:rPr lang="en-US" altLang="zh-CN" sz="1200" baseline="30000" dirty="0"/>
              <a:t>d+1 </a:t>
            </a:r>
            <a:r>
              <a:rPr lang="en-US" altLang="zh-CN" dirty="0"/>
              <a:t>–b </a:t>
            </a:r>
            <a:r>
              <a:rPr lang="zh-CN" altLang="en-US" dirty="0"/>
              <a:t>个，那么时间复杂度就是</a:t>
            </a:r>
            <a:r>
              <a:rPr lang="en-US" altLang="zh-CN" sz="1200" i="1" dirty="0"/>
              <a:t>1+b+b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+b</a:t>
            </a:r>
            <a:r>
              <a:rPr lang="en-US" altLang="zh-CN" sz="1200" i="1" baseline="30000" dirty="0"/>
              <a:t>3</a:t>
            </a:r>
            <a:r>
              <a:rPr lang="en-US" altLang="zh-CN" sz="1200" dirty="0"/>
              <a:t>+… +</a:t>
            </a:r>
            <a:r>
              <a:rPr lang="en-US" altLang="zh-CN" sz="1200" i="1" dirty="0"/>
              <a:t>b</a:t>
            </a:r>
            <a:r>
              <a:rPr lang="en-US" altLang="zh-CN" sz="1200" i="1" baseline="30000" dirty="0"/>
              <a:t>d</a:t>
            </a:r>
            <a:r>
              <a:rPr lang="en-US" altLang="zh-CN" sz="1200" dirty="0"/>
              <a:t> + </a:t>
            </a:r>
            <a:r>
              <a:rPr lang="en-US" altLang="zh-CN" sz="1200" i="1" dirty="0"/>
              <a:t>b(b</a:t>
            </a:r>
            <a:r>
              <a:rPr lang="en-US" altLang="zh-CN" sz="1200" i="1" baseline="30000" dirty="0"/>
              <a:t>d</a:t>
            </a:r>
            <a:r>
              <a:rPr lang="en-US" altLang="zh-CN" sz="1200" i="1" dirty="0"/>
              <a:t>-1</a:t>
            </a:r>
            <a:r>
              <a:rPr lang="en-US" altLang="zh-CN" sz="1200" dirty="0"/>
              <a:t>) = O(b</a:t>
            </a:r>
            <a:r>
              <a:rPr lang="en-US" altLang="zh-CN" sz="1200" baseline="30000" dirty="0"/>
              <a:t>d+1</a:t>
            </a:r>
            <a:r>
              <a:rPr lang="en-US" altLang="zh-CN" sz="1200" dirty="0"/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空间复杂度也是</a:t>
            </a:r>
            <a:r>
              <a:rPr lang="en-US" altLang="zh-CN" sz="1200" dirty="0"/>
              <a:t>O(b</a:t>
            </a:r>
            <a:r>
              <a:rPr lang="en-US" altLang="zh-CN" sz="1200" baseline="30000" dirty="0"/>
              <a:t>d+1</a:t>
            </a:r>
            <a:r>
              <a:rPr lang="en-US" altLang="zh-CN" sz="1200" dirty="0"/>
              <a:t>)</a:t>
            </a:r>
            <a:r>
              <a:rPr lang="zh-CN" altLang="en-US" dirty="0"/>
              <a:t>。这种指数级的复杂度就太大了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对于宽度优先搜索算法而言，时间复杂度和空间复杂度是最令人头疼的问题，一般来说，在指数级别复杂度规模的搜索问题中不能使用宽度优先搜索。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3CECBE-1A7C-4FEA-A0E9-04585D558B95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085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5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9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00000000000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5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9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一致代价搜索：是宽度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深度</a:t>
            </a:r>
            <a:r>
              <a:rPr lang="en-US" altLang="zh-CN" dirty="0" smtClean="0"/>
              <a:t>)</a:t>
            </a:r>
            <a:r>
              <a:rPr lang="zh-CN" altLang="en-US" dirty="0" smtClean="0"/>
              <a:t>优先搜索的一种推广，不是沿着</a:t>
            </a:r>
            <a:r>
              <a:rPr lang="zh-CN" altLang="en-US" b="1" dirty="0" smtClean="0"/>
              <a:t>等长度</a:t>
            </a:r>
            <a:r>
              <a:rPr lang="zh-CN" altLang="en-US" dirty="0" smtClean="0"/>
              <a:t>路径断层进行扩展，而是沿着</a:t>
            </a:r>
            <a:r>
              <a:rPr lang="zh-CN" altLang="en-US" b="1" dirty="0" smtClean="0"/>
              <a:t>等代价</a:t>
            </a:r>
            <a:r>
              <a:rPr lang="zh-CN" altLang="en-US" dirty="0" smtClean="0"/>
              <a:t>路径断层进行扩展。</a:t>
            </a:r>
            <a:r>
              <a:rPr lang="zh-CN" altLang="en-US" dirty="0" smtClean="0">
                <a:latin typeface="宋体" pitchFamily="2" charset="-122"/>
              </a:rPr>
              <a:t> </a:t>
            </a:r>
            <a:endParaRPr lang="en-US" altLang="zh-CN" dirty="0" smtClean="0">
              <a:latin typeface="宋体" pitchFamily="2" charset="-122"/>
            </a:endParaRPr>
          </a:p>
          <a:p>
            <a:r>
              <a:rPr lang="en-US" altLang="zh-CN" dirty="0" smtClean="0">
                <a:latin typeface="宋体" pitchFamily="2" charset="-122"/>
              </a:rPr>
              <a:t>*</a:t>
            </a:r>
            <a:r>
              <a:rPr lang="zh-CN" altLang="en-US" dirty="0" smtClean="0">
                <a:latin typeface="宋体" pitchFamily="2" charset="-122"/>
              </a:rPr>
              <a:t>若所有连接弧线具有相等代价，则简化为宽度（深度）优先搜索算法。</a:t>
            </a:r>
          </a:p>
          <a:p>
            <a:r>
              <a:rPr lang="zh-CN" altLang="en-US" b="1" dirty="0" smtClean="0"/>
              <a:t>一致代价搜索和宽度优先搜索有两个显著不同：</a:t>
            </a:r>
            <a:endParaRPr lang="en-US" altLang="zh-CN" b="1" dirty="0" smtClean="0"/>
          </a:p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目标检测应用于结点被选择扩展时，而不是在结点生成的时候进行</a:t>
            </a:r>
            <a:endParaRPr lang="en-US" altLang="zh-CN" b="1" dirty="0" smtClean="0"/>
          </a:p>
          <a:p>
            <a:r>
              <a:rPr lang="en-US" altLang="zh-CN" b="1" dirty="0" smtClean="0"/>
              <a:t>2. </a:t>
            </a:r>
            <a:r>
              <a:rPr lang="zh-CN" altLang="en-US" b="1" dirty="0" smtClean="0"/>
              <a:t>如果边缘中的结点有更好的路径到达该结点那么会引入一个测试</a:t>
            </a:r>
            <a:endParaRPr lang="en-US" altLang="zh-CN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5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7FB16-436E-4C3A-AC93-D953BF9B5BF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13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要利用搜索进行问题求解，我们首先要明确这一概念的精确定义。以罗马尼亚问题为</a:t>
            </a:r>
            <a:r>
              <a:rPr lang="zh-CN" altLang="en-US" dirty="0" smtClean="0"/>
              <a:t>例：一</a:t>
            </a:r>
            <a:r>
              <a:rPr lang="zh-CN" altLang="en-US" dirty="0"/>
              <a:t>个</a:t>
            </a:r>
            <a:r>
              <a:rPr lang="en-US" altLang="zh-CN" dirty="0"/>
              <a:t>Agent</a:t>
            </a:r>
            <a:r>
              <a:rPr lang="zh-CN" altLang="en-US" dirty="0"/>
              <a:t>需要从罗马尼亚的</a:t>
            </a:r>
            <a:r>
              <a:rPr lang="en-US" altLang="zh-CN" dirty="0" smtClean="0"/>
              <a:t>Arad</a:t>
            </a:r>
            <a:r>
              <a:rPr lang="zh-CN" altLang="en-US" dirty="0" smtClean="0"/>
              <a:t>到</a:t>
            </a:r>
            <a:r>
              <a:rPr lang="zh-CN" altLang="en-US" dirty="0"/>
              <a:t>达</a:t>
            </a:r>
            <a:r>
              <a:rPr lang="en-US" altLang="zh-CN" dirty="0"/>
              <a:t>Bucharest</a:t>
            </a:r>
            <a:r>
              <a:rPr lang="zh-CN" altLang="en-US" dirty="0"/>
              <a:t>，我们首先需要把这一问题形式化（即基于当前的情形和</a:t>
            </a:r>
            <a:r>
              <a:rPr lang="en-US" altLang="zh-CN" dirty="0"/>
              <a:t>Agent</a:t>
            </a:r>
            <a:r>
              <a:rPr lang="zh-CN" altLang="en-US" dirty="0"/>
              <a:t>的性能度量，在给定目标下确定需要考虑哪些行动和状态的过程），完成问题形式化后，我们将寻找某种行动序列去实现该目标，这一过程被称为搜索。最终，我们将搜索返回的行动序列称为问题的解。解一旦找到，它所建议的行动将会被付诸实施，即被执行。简而言之，一个用搜索进行问题求解的过程即可简单地分解为三个阶段“形式化、搜索、执行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阿拉德市</a:t>
            </a:r>
            <a:r>
              <a:rPr lang="en-US" altLang="zh-CN" dirty="0" smtClean="0"/>
              <a:t>;</a:t>
            </a:r>
            <a:r>
              <a:rPr lang="zh-CN" altLang="en-US" dirty="0" smtClean="0"/>
              <a:t>布加勒斯特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93968-F1D1-44EB-9C58-96F6D6D47C88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859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9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Arad/a:’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ra:d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/, Bucharest/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bjuke’rest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形式化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描述一个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问题通常包括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个部分。分别为初始状态，行动，转移模型，目标测试和路径耗散。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以罗马尼亚问题为例，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的初始状态是在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采取行动后</a:t>
            </a:r>
            <a:r>
              <a:rPr lang="zh-CN" altLang="en-US" sz="1200" dirty="0">
                <a:solidFill>
                  <a:srgbClr val="FF0000"/>
                </a:solidFill>
              </a:rPr>
              <a:t>返回的行动</a:t>
            </a:r>
            <a:r>
              <a:rPr lang="zh-CN" altLang="en-US" sz="1200" dirty="0"/>
              <a:t>可能为三种 </a:t>
            </a:r>
            <a:r>
              <a:rPr lang="en-US" altLang="zh-CN" sz="1200" dirty="0"/>
              <a:t>{ Go(Sibiu), Go(Timisoara), Go(</a:t>
            </a:r>
            <a:r>
              <a:rPr lang="en-US" altLang="zh-CN" sz="1200" dirty="0" err="1"/>
              <a:t>Zerind</a:t>
            </a:r>
            <a:r>
              <a:rPr lang="en-US" altLang="zh-CN" sz="1200" dirty="0"/>
              <a:t>) }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此时的转移模型可以是采取行动 </a:t>
            </a:r>
            <a:r>
              <a:rPr lang="en-US" altLang="zh-CN" sz="1200" dirty="0"/>
              <a:t>Go (Sibiu) </a:t>
            </a:r>
            <a:r>
              <a:rPr lang="zh-CN" altLang="en-US" sz="1200" dirty="0"/>
              <a:t>后的状态 </a:t>
            </a:r>
            <a:r>
              <a:rPr lang="en-US" altLang="zh-CN" sz="1200" dirty="0"/>
              <a:t>In (Sibiu)</a:t>
            </a:r>
            <a:r>
              <a:rPr lang="zh-CN" altLang="en-US" sz="1200" dirty="0"/>
              <a:t>。 最终，问题的目标测试是确定最终的状态是否在</a:t>
            </a:r>
            <a:r>
              <a:rPr lang="en-US" altLang="zh-CN" sz="1200" dirty="0"/>
              <a:t> In (Bucharest) </a:t>
            </a:r>
            <a:r>
              <a:rPr lang="zh-CN" altLang="en-US" sz="1200" dirty="0"/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路径耗散函数为每条路径赋一个耗散值，即边加权。罗马尼亚案例中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路径耗散可用公里数表示的路径长度。总的路径耗散则是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CN" sz="1200" dirty="0"/>
              <a:t>Bucharest</a:t>
            </a:r>
            <a:r>
              <a:rPr lang="zh-CN" altLang="en-US" sz="1200" dirty="0"/>
              <a:t>的总路径长度。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初始状态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目标状态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的一组行动序列。解的质量由路径耗散函数衡量，路径耗散值最小的即为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最优解。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93968-F1D1-44EB-9C58-96F6D6D47C88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485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1984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12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12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29324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144" y="1522703"/>
            <a:ext cx="7001591" cy="5257799"/>
          </a:xfrm>
          <a:prstGeom prst="rect">
            <a:avLst/>
          </a:prstGeom>
          <a:noFill/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819290" y="1649495"/>
            <a:ext cx="7038109" cy="855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b="1" dirty="0" smtClean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 Light" panose="020F0302020204030204"/>
                <a:ea typeface="等线 Light" panose="02010600030101010101" pitchFamily="2" charset="-122"/>
              </a:rPr>
              <a:t>第三章    通过搜索进行问题求解 </a:t>
            </a:r>
            <a:endParaRPr lang="zh-CN" altLang="en-US" sz="3200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0" y="242003"/>
            <a:ext cx="6359765" cy="589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zh-CN" sz="2800" dirty="0" smtClean="0">
                <a:ea typeface="宋体" panose="02010600030101010101" pitchFamily="2" charset="-122"/>
              </a:rPr>
              <a:t>《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人工智能原理与技术</a:t>
            </a:r>
            <a:r>
              <a:rPr lang="en-US" altLang="zh-CN" sz="2800" dirty="0" smtClean="0">
                <a:ea typeface="宋体" panose="02010600030101010101" pitchFamily="2" charset="-122"/>
              </a:rPr>
              <a:t>》</a:t>
            </a:r>
            <a:r>
              <a:rPr lang="zh-CN" altLang="en-US" sz="2800" dirty="0" smtClean="0">
                <a:ea typeface="宋体" panose="02010600030101010101" pitchFamily="2" charset="-122"/>
              </a:rPr>
              <a:t>课程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-12192" y="6027005"/>
            <a:ext cx="121920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 </a:t>
            </a:r>
          </a:p>
          <a:p>
            <a:pPr algn="r">
              <a:spcBef>
                <a:spcPct val="50000"/>
              </a:spcBef>
            </a:pPr>
            <a:r>
              <a:rPr lang="en-US" altLang="zh-CN" sz="1600" dirty="0">
                <a:latin typeface="Calibri"/>
                <a:cs typeface="Calibri"/>
              </a:rPr>
              <a:t>some </a:t>
            </a:r>
            <a:r>
              <a:rPr lang="en-US" sz="1600" dirty="0">
                <a:latin typeface="Calibri"/>
                <a:cs typeface="Calibri"/>
              </a:rPr>
              <a:t>materials </a:t>
            </a:r>
            <a:r>
              <a:rPr lang="en-US" altLang="zh-CN" sz="1600" dirty="0">
                <a:latin typeface="Calibri"/>
                <a:cs typeface="Calibri"/>
              </a:rPr>
              <a:t>from </a:t>
            </a:r>
            <a:r>
              <a:rPr lang="en-US" sz="1600" dirty="0">
                <a:latin typeface="Calibri"/>
                <a:cs typeface="Calibri"/>
              </a:rPr>
              <a:t>http://ai.berkeley.edu</a:t>
            </a:r>
          </a:p>
        </p:txBody>
      </p:sp>
      <p:pic>
        <p:nvPicPr>
          <p:cNvPr id="12" name="图片 2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705" y="143179"/>
            <a:ext cx="3227677" cy="137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81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>
            <a:extLst>
              <a:ext uri="{FF2B5EF4-FFF2-40B4-BE49-F238E27FC236}">
                <a16:creationId xmlns:a16="http://schemas.microsoft.com/office/drawing/2014/main" id="{6D2C647B-A42B-4DE4-8B62-BAD9DE4528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Problem-solving agents</a:t>
            </a: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E76AA948-BAE6-4679-9DDC-E912CEBB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17708" r="3125" b="22917"/>
          <a:stretch>
            <a:fillRect/>
          </a:stretch>
        </p:blipFill>
        <p:spPr bwMode="auto">
          <a:xfrm>
            <a:off x="1524001" y="1219200"/>
            <a:ext cx="88550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4">
            <a:extLst>
              <a:ext uri="{FF2B5EF4-FFF2-40B4-BE49-F238E27FC236}">
                <a16:creationId xmlns:a16="http://schemas.microsoft.com/office/drawing/2014/main" id="{14B46838-62BC-4D6C-AFAD-5F5038FC3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49601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CC3300"/>
                </a:solidFill>
                <a:latin typeface="Tahoma" panose="020B0604030504040204" pitchFamily="34" charset="0"/>
              </a:rPr>
              <a:t>// What is the current state?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16E8D651-AEB1-43CF-817D-121E2BB7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1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CC3300"/>
                </a:solidFill>
                <a:latin typeface="Tahoma" panose="020B0604030504040204" pitchFamily="34" charset="0"/>
              </a:rPr>
              <a:t>// </a:t>
            </a:r>
            <a:r>
              <a:rPr lang="zh-CN" altLang="en-US" sz="1800" b="1">
                <a:solidFill>
                  <a:srgbClr val="CC3300"/>
                </a:solidFill>
                <a:latin typeface="Tahoma" panose="020B0604030504040204" pitchFamily="34" charset="0"/>
              </a:rPr>
              <a:t>目标形式化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6B0FDA61-3CFF-43E0-BDCF-5F0253E6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114801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CC3300"/>
                </a:solidFill>
                <a:latin typeface="Tahoma" panose="020B0604030504040204" pitchFamily="34" charset="0"/>
              </a:rPr>
              <a:t>// </a:t>
            </a:r>
            <a:r>
              <a:rPr lang="zh-CN" altLang="en-US" sz="1800" b="1">
                <a:solidFill>
                  <a:srgbClr val="CC3300"/>
                </a:solidFill>
                <a:latin typeface="Tahoma" panose="020B0604030504040204" pitchFamily="34" charset="0"/>
              </a:rPr>
              <a:t>问题形式化</a:t>
            </a: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E8A52604-385C-4B07-AEEC-4FAC9EFE6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419601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CC3300"/>
                </a:solidFill>
                <a:latin typeface="Tahoma" panose="020B0604030504040204" pitchFamily="34" charset="0"/>
              </a:rPr>
              <a:t>// </a:t>
            </a:r>
            <a:r>
              <a:rPr lang="zh-CN" altLang="en-US" sz="1800" b="1">
                <a:solidFill>
                  <a:srgbClr val="CC3300"/>
                </a:solidFill>
                <a:latin typeface="Tahoma" panose="020B0604030504040204" pitchFamily="34" charset="0"/>
              </a:rPr>
              <a:t>搜索</a:t>
            </a:r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B37E0307-EB58-4639-8057-B0AA4C9E9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1" y="4800601"/>
            <a:ext cx="887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CC3300"/>
                </a:solidFill>
                <a:latin typeface="Tahoma" panose="020B0604030504040204" pitchFamily="34" charset="0"/>
              </a:rPr>
              <a:t>//</a:t>
            </a:r>
            <a:r>
              <a:rPr lang="zh-CN" altLang="en-US" sz="1800" b="1">
                <a:solidFill>
                  <a:srgbClr val="CC3300"/>
                </a:solidFill>
                <a:latin typeface="Tahoma" panose="020B0604030504040204" pitchFamily="34" charset="0"/>
              </a:rPr>
              <a:t>执行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A80EC38-FAA2-4001-A545-E3E82F85525D}"/>
              </a:ext>
            </a:extLst>
          </p:cNvPr>
          <p:cNvCxnSpPr>
            <a:cxnSpLocks/>
          </p:cNvCxnSpPr>
          <p:nvPr/>
        </p:nvCxnSpPr>
        <p:spPr>
          <a:xfrm flipV="1">
            <a:off x="3733800" y="4428836"/>
            <a:ext cx="3648364" cy="115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1940881-A073-41A4-9EB6-09C93AF9E747}"/>
              </a:ext>
            </a:extLst>
          </p:cNvPr>
          <p:cNvCxnSpPr>
            <a:cxnSpLocks/>
          </p:cNvCxnSpPr>
          <p:nvPr/>
        </p:nvCxnSpPr>
        <p:spPr>
          <a:xfrm>
            <a:off x="3200400" y="4724400"/>
            <a:ext cx="1981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94996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3.1 </a:t>
            </a:r>
            <a:r>
              <a:rPr lang="zh-CN" altLang="en-US" dirty="0"/>
              <a:t>问题求解</a:t>
            </a:r>
            <a:r>
              <a:rPr lang="en-US" altLang="zh-CN" dirty="0"/>
              <a:t>Agent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3.2 </a:t>
            </a:r>
            <a:r>
              <a:rPr lang="zh-CN" altLang="en-US" dirty="0">
                <a:solidFill>
                  <a:srgbClr val="FF0000"/>
                </a:solidFill>
              </a:rPr>
              <a:t>问题形式化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3.3 </a:t>
            </a:r>
            <a:r>
              <a:rPr lang="zh-CN" altLang="en-US" dirty="0" smtClean="0"/>
              <a:t>搜索算法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3.4 </a:t>
            </a:r>
            <a:r>
              <a:rPr lang="zh-CN" altLang="en-US" dirty="0" smtClean="0"/>
              <a:t>无信息搜索策略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838200"/>
            <a:ext cx="6544391" cy="4914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5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>
            <a:extLst>
              <a:ext uri="{FF2B5EF4-FFF2-40B4-BE49-F238E27FC236}">
                <a16:creationId xmlns:a16="http://schemas.microsoft.com/office/drawing/2014/main" id="{6D2C647B-A42B-4DE4-8B62-BAD9DE4528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形式化描述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E431D53-B873-4409-B5BF-15A7FBD8CD62}"/>
              </a:ext>
            </a:extLst>
          </p:cNvPr>
          <p:cNvSpPr txBox="1">
            <a:spLocks noChangeArrowheads="1"/>
          </p:cNvSpPr>
          <p:nvPr/>
        </p:nvSpPr>
        <p:spPr>
          <a:xfrm>
            <a:off x="308369" y="1447800"/>
            <a:ext cx="11023600" cy="4729164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600" kern="0" dirty="0">
                <a:solidFill>
                  <a:schemeClr val="tx1"/>
                </a:solidFill>
              </a:rPr>
              <a:t>一个</a:t>
            </a:r>
            <a:r>
              <a:rPr lang="zh-CN" altLang="en-US" sz="2600" b="1" kern="0" dirty="0">
                <a:solidFill>
                  <a:schemeClr val="tx1"/>
                </a:solidFill>
              </a:rPr>
              <a:t>问题</a:t>
            </a:r>
            <a:r>
              <a:rPr lang="zh-CN" altLang="en-US" sz="2600" kern="0" dirty="0">
                <a:solidFill>
                  <a:schemeClr val="tx1"/>
                </a:solidFill>
              </a:rPr>
              <a:t>可以用</a:t>
            </a:r>
            <a:r>
              <a:rPr lang="en-US" sz="2600" kern="0" dirty="0">
                <a:solidFill>
                  <a:schemeClr val="tx1"/>
                </a:solidFill>
              </a:rPr>
              <a:t>5</a:t>
            </a:r>
            <a:r>
              <a:rPr lang="zh-CN" altLang="en-US" sz="2600" kern="0" dirty="0">
                <a:solidFill>
                  <a:schemeClr val="tx1"/>
                </a:solidFill>
              </a:rPr>
              <a:t>个组成部分形式化地描述：</a:t>
            </a:r>
            <a:endParaRPr lang="en-US" altLang="zh-CN" sz="2600" kern="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sz="2400" kern="0" dirty="0">
                <a:solidFill>
                  <a:schemeClr val="tx1"/>
                </a:solidFill>
              </a:rPr>
              <a:t>Agent</a:t>
            </a:r>
            <a:r>
              <a:rPr lang="zh-CN" altLang="en-US" sz="2400" kern="0" dirty="0">
                <a:solidFill>
                  <a:schemeClr val="tx1"/>
                </a:solidFill>
              </a:rPr>
              <a:t>的</a:t>
            </a:r>
            <a:r>
              <a:rPr lang="zh-CN" altLang="en-US" sz="2400" kern="0" dirty="0">
                <a:solidFill>
                  <a:srgbClr val="FF0000"/>
                </a:solidFill>
              </a:rPr>
              <a:t>初始状态</a:t>
            </a:r>
            <a:r>
              <a:rPr lang="zh-CN" altLang="en-US" sz="2400" kern="0" dirty="0">
                <a:solidFill>
                  <a:schemeClr val="tx1"/>
                </a:solidFill>
              </a:rPr>
              <a:t> </a:t>
            </a:r>
            <a:r>
              <a:rPr lang="en-US" altLang="zh-CN" sz="2400" i="1" kern="0" dirty="0">
                <a:solidFill>
                  <a:schemeClr val="tx1"/>
                </a:solidFill>
              </a:rPr>
              <a:t>s</a:t>
            </a:r>
            <a:r>
              <a:rPr lang="en-US" altLang="zh-CN" sz="2400" i="1" kern="0" baseline="-25000" dirty="0">
                <a:solidFill>
                  <a:schemeClr val="tx1"/>
                </a:solidFill>
              </a:rPr>
              <a:t>0</a:t>
            </a:r>
          </a:p>
          <a:p>
            <a:pPr lvl="1">
              <a:lnSpc>
                <a:spcPct val="200000"/>
              </a:lnSpc>
            </a:pPr>
            <a:r>
              <a:rPr lang="en-US" altLang="zh-CN" sz="2400" kern="0" dirty="0">
                <a:solidFill>
                  <a:schemeClr val="tx1"/>
                </a:solidFill>
              </a:rPr>
              <a:t>Agent</a:t>
            </a:r>
            <a:r>
              <a:rPr lang="zh-CN" altLang="en-US" sz="2400" kern="0" dirty="0">
                <a:solidFill>
                  <a:schemeClr val="tx1"/>
                </a:solidFill>
              </a:rPr>
              <a:t>的可能</a:t>
            </a:r>
            <a:r>
              <a:rPr lang="zh-CN" altLang="en-US" sz="2400" kern="0" dirty="0">
                <a:solidFill>
                  <a:srgbClr val="FF0000"/>
                </a:solidFill>
              </a:rPr>
              <a:t>行动</a:t>
            </a:r>
            <a:r>
              <a:rPr lang="zh-CN" altLang="en-US" sz="2400" kern="0" dirty="0">
                <a:solidFill>
                  <a:schemeClr val="tx1"/>
                </a:solidFill>
              </a:rPr>
              <a:t>  </a:t>
            </a:r>
            <a:r>
              <a:rPr lang="en-US" altLang="zh-CN" sz="2400" kern="0" dirty="0">
                <a:solidFill>
                  <a:schemeClr val="tx1"/>
                </a:solidFill>
              </a:rPr>
              <a:t>ACTION(</a:t>
            </a:r>
            <a:r>
              <a:rPr lang="en-US" altLang="zh-CN" sz="2400" i="1" kern="0" dirty="0">
                <a:solidFill>
                  <a:schemeClr val="tx1"/>
                </a:solidFill>
              </a:rPr>
              <a:t>s</a:t>
            </a:r>
            <a:r>
              <a:rPr lang="en-US" altLang="zh-CN" sz="2400" kern="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zh-CN" altLang="en-US" sz="2400" kern="0" dirty="0">
                <a:solidFill>
                  <a:srgbClr val="FF0000"/>
                </a:solidFill>
              </a:rPr>
              <a:t>转移模型   </a:t>
            </a:r>
            <a:r>
              <a:rPr lang="en-US" altLang="zh-CN" sz="2400" kern="0" dirty="0"/>
              <a:t>RESULT(</a:t>
            </a:r>
            <a:r>
              <a:rPr lang="en-US" altLang="zh-CN" sz="2400" i="1" kern="0" dirty="0" err="1"/>
              <a:t>s,a</a:t>
            </a:r>
            <a:r>
              <a:rPr lang="en-US" altLang="zh-CN" sz="2400" kern="0" dirty="0"/>
              <a:t>)</a:t>
            </a:r>
            <a:endParaRPr lang="en-US" altLang="zh-CN" sz="2400" kern="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kern="0" dirty="0">
                <a:solidFill>
                  <a:srgbClr val="FF0000"/>
                </a:solidFill>
              </a:rPr>
              <a:t>目标测试 </a:t>
            </a:r>
            <a:r>
              <a:rPr lang="en-US" altLang="zh-CN" sz="2400" kern="0" dirty="0">
                <a:solidFill>
                  <a:schemeClr val="tx1"/>
                </a:solidFill>
              </a:rPr>
              <a:t>s==</a:t>
            </a:r>
            <a:r>
              <a:rPr lang="en-US" altLang="zh-CN" sz="2400" i="1" kern="0" dirty="0"/>
              <a:t>s</a:t>
            </a:r>
            <a:r>
              <a:rPr lang="en-US" altLang="zh-CN" sz="2400" i="1" kern="0" baseline="-25000" dirty="0"/>
              <a:t>g</a:t>
            </a:r>
            <a:endParaRPr lang="en-US" altLang="zh-CN" sz="2400" i="1" kern="0" baseline="-250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kern="0" dirty="0">
                <a:solidFill>
                  <a:srgbClr val="FF0000"/>
                </a:solidFill>
              </a:rPr>
              <a:t>路径耗散  </a:t>
            </a:r>
            <a:r>
              <a:rPr lang="en-US" altLang="zh-CN" sz="2400" i="1" kern="0" dirty="0">
                <a:solidFill>
                  <a:schemeClr val="tx1"/>
                </a:solidFill>
              </a:rPr>
              <a:t>c</a:t>
            </a:r>
            <a:r>
              <a:rPr lang="en-US" altLang="zh-CN" sz="2400" kern="0" dirty="0">
                <a:solidFill>
                  <a:schemeClr val="tx1"/>
                </a:solidFill>
              </a:rPr>
              <a:t>(</a:t>
            </a:r>
            <a:r>
              <a:rPr lang="en-US" altLang="zh-CN" sz="2400" i="1" kern="0" dirty="0" err="1">
                <a:solidFill>
                  <a:schemeClr val="tx1"/>
                </a:solidFill>
              </a:rPr>
              <a:t>s,a,s</a:t>
            </a:r>
            <a:r>
              <a:rPr lang="en-US" altLang="zh-CN" sz="2400" i="1" kern="0" dirty="0">
                <a:solidFill>
                  <a:schemeClr val="tx1"/>
                </a:solidFill>
              </a:rPr>
              <a:t>’</a:t>
            </a:r>
            <a:r>
              <a:rPr lang="en-US" altLang="zh-CN" sz="2400" kern="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58DD4F-1E01-4955-B866-03C4E9503D98}"/>
              </a:ext>
            </a:extLst>
          </p:cNvPr>
          <p:cNvSpPr txBox="1"/>
          <p:nvPr/>
        </p:nvSpPr>
        <p:spPr>
          <a:xfrm>
            <a:off x="4955292" y="2622587"/>
            <a:ext cx="1066800" cy="2400657"/>
          </a:xfrm>
          <a:prstGeom prst="rect">
            <a:avLst/>
          </a:prstGeom>
          <a:noFill/>
          <a:ln w="444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5000" dirty="0"/>
              <a:t>}</a:t>
            </a:r>
            <a:endParaRPr lang="zh-CN" altLang="en-US" sz="15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08E327-3DB4-4B2A-99B9-26BA1B509F06}"/>
              </a:ext>
            </a:extLst>
          </p:cNvPr>
          <p:cNvSpPr txBox="1"/>
          <p:nvPr/>
        </p:nvSpPr>
        <p:spPr>
          <a:xfrm>
            <a:off x="5810103" y="2922648"/>
            <a:ext cx="64107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FF0000"/>
                </a:solidFill>
              </a:rPr>
              <a:t>状态空间</a:t>
            </a:r>
            <a:r>
              <a:rPr lang="en-US" altLang="zh-CN" sz="2600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600" dirty="0" smtClean="0">
                <a:solidFill>
                  <a:srgbClr val="FF0000"/>
                </a:solidFill>
              </a:rPr>
              <a:t>      </a:t>
            </a:r>
            <a:r>
              <a:rPr lang="zh-CN" altLang="en-US" sz="2600" dirty="0" smtClean="0">
                <a:solidFill>
                  <a:srgbClr val="FF0000"/>
                </a:solidFill>
              </a:rPr>
              <a:t>问题域内，所有状态、行动、转换关系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AF3D89A-50F3-48FD-8CAC-0C4D593E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566502"/>
            <a:ext cx="6202941" cy="3713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910028-B142-48C2-8736-3CB062E52F19}"/>
              </a:ext>
            </a:extLst>
          </p:cNvPr>
          <p:cNvSpPr/>
          <p:nvPr/>
        </p:nvSpPr>
        <p:spPr>
          <a:xfrm>
            <a:off x="7086600" y="6270180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1600" kern="0" dirty="0">
                <a:solidFill>
                  <a:srgbClr val="FF0000"/>
                </a:solidFill>
              </a:rPr>
              <a:t>状态空间图</a:t>
            </a:r>
            <a:r>
              <a:rPr lang="zh-CN" altLang="en-US" sz="1600" kern="0" dirty="0"/>
              <a:t>：罗马尼亚地图</a:t>
            </a:r>
            <a:endParaRPr lang="en-US" altLang="zh-CN" sz="1600" kern="0" dirty="0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5B491EC6-A548-4067-A8EF-985604A4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533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384C5BC-9943-48D6-B21A-B5D2E7A8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506" y="3445167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0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形式化描述</a:t>
            </a:r>
            <a:endParaRPr lang="en-US" altLang="zh-CN" sz="4000" dirty="0">
              <a:latin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1127760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一个问题用</a:t>
            </a:r>
            <a:r>
              <a:rPr lang="en-US" altLang="zh-CN" sz="2200" b="1" dirty="0"/>
              <a:t>5</a:t>
            </a:r>
            <a:r>
              <a:rPr lang="zh-CN" altLang="en-US" sz="2200" b="1" dirty="0"/>
              <a:t>个部分进行形式化描述（以罗马尼亚问题为例）</a:t>
            </a:r>
            <a:endParaRPr lang="en-US" altLang="zh-CN" sz="2200" b="1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b="1" dirty="0"/>
              <a:t>1</a:t>
            </a:r>
            <a:r>
              <a:rPr lang="zh-CN" altLang="en-US" sz="2200" b="1" dirty="0"/>
              <a:t>）</a:t>
            </a:r>
            <a:r>
              <a:rPr lang="zh-CN" altLang="en-US" sz="2200" b="1" dirty="0">
                <a:solidFill>
                  <a:srgbClr val="FF0000"/>
                </a:solidFill>
              </a:rPr>
              <a:t>初始状态</a:t>
            </a:r>
            <a:r>
              <a:rPr lang="zh-CN" altLang="en-US" sz="2200" b="1" dirty="0"/>
              <a:t> ：</a:t>
            </a:r>
            <a:r>
              <a:rPr lang="en-US" altLang="zh-CN" sz="2200" dirty="0"/>
              <a:t>In Arad</a:t>
            </a:r>
            <a:endParaRPr lang="zh-CN" altLang="en-US" sz="22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b="1" dirty="0"/>
              <a:t>2</a:t>
            </a:r>
            <a:r>
              <a:rPr lang="zh-CN" altLang="en-US" sz="2200" b="1" dirty="0"/>
              <a:t>）</a:t>
            </a:r>
            <a:r>
              <a:rPr lang="zh-CN" altLang="en-US" sz="2200" b="1" dirty="0">
                <a:solidFill>
                  <a:srgbClr val="FF0000"/>
                </a:solidFill>
              </a:rPr>
              <a:t>行动</a:t>
            </a:r>
            <a:r>
              <a:rPr lang="zh-CN" altLang="en-US" sz="2200" b="1" dirty="0"/>
              <a:t> ：</a:t>
            </a:r>
            <a:r>
              <a:rPr lang="en-US" altLang="zh-CN" sz="2200" b="1" dirty="0"/>
              <a:t> </a:t>
            </a:r>
            <a:r>
              <a:rPr lang="en-US" altLang="zh-CN" sz="2200" dirty="0" smtClean="0"/>
              <a:t>ACTIONS(s</a:t>
            </a:r>
            <a:r>
              <a:rPr lang="en-US" altLang="zh-CN" sz="2200" dirty="0"/>
              <a:t>) </a:t>
            </a:r>
            <a:r>
              <a:rPr lang="zh-CN" altLang="en-US" sz="2200" dirty="0"/>
              <a:t>，给定一个状态</a:t>
            </a:r>
            <a:r>
              <a:rPr lang="en-US" altLang="zh-CN" sz="2200" dirty="0"/>
              <a:t>s</a:t>
            </a:r>
            <a:r>
              <a:rPr lang="zh-CN" altLang="en-US" sz="2200" dirty="0"/>
              <a:t>，</a:t>
            </a:r>
            <a:r>
              <a:rPr lang="en-US" altLang="zh-CN" sz="2200" dirty="0"/>
              <a:t>ACTIONS(s)</a:t>
            </a:r>
            <a:r>
              <a:rPr lang="zh-CN" altLang="en-US" sz="2200" dirty="0"/>
              <a:t>返回状态</a:t>
            </a:r>
            <a:r>
              <a:rPr lang="en-US" altLang="zh-CN" sz="2200" dirty="0"/>
              <a:t>s</a:t>
            </a:r>
            <a:r>
              <a:rPr lang="zh-CN" altLang="en-US" sz="2200" dirty="0"/>
              <a:t>下可以执行</a:t>
            </a:r>
            <a:r>
              <a:rPr lang="zh-CN" altLang="en-US" sz="2200" dirty="0" smtClean="0"/>
              <a:t>的动作</a:t>
            </a:r>
            <a:r>
              <a:rPr lang="zh-CN" altLang="en-US" sz="2200" dirty="0"/>
              <a:t>的集合，例如状态</a:t>
            </a:r>
            <a:r>
              <a:rPr lang="en-US" altLang="zh-CN" sz="2200" dirty="0"/>
              <a:t>s</a:t>
            </a:r>
            <a:r>
              <a:rPr lang="zh-CN" altLang="en-US" sz="2200" dirty="0"/>
              <a:t>为“</a:t>
            </a:r>
            <a:r>
              <a:rPr lang="en-US" altLang="zh-CN" sz="2200" dirty="0"/>
              <a:t>In Arad</a:t>
            </a:r>
            <a:r>
              <a:rPr lang="zh-CN" altLang="en-US" sz="2200" dirty="0"/>
              <a:t>” ，</a:t>
            </a:r>
            <a:r>
              <a:rPr lang="en-US" altLang="zh-CN" sz="2200" dirty="0"/>
              <a:t> ACTIONS(s) </a:t>
            </a:r>
            <a:r>
              <a:rPr lang="zh-CN" altLang="en-US" sz="2200" dirty="0"/>
              <a:t>返回的行动</a:t>
            </a:r>
            <a:r>
              <a:rPr lang="zh-CN" altLang="en-US" sz="2200" dirty="0" smtClean="0"/>
              <a:t>为</a:t>
            </a:r>
            <a:r>
              <a:rPr lang="en-US" altLang="zh-CN" sz="2200" dirty="0" smtClean="0"/>
              <a:t> { </a:t>
            </a:r>
            <a:r>
              <a:rPr lang="en-US" altLang="zh-CN" sz="2200" dirty="0"/>
              <a:t>Go (Sibiu), Go (Timisoara), Go (</a:t>
            </a:r>
            <a:r>
              <a:rPr lang="en-US" altLang="zh-CN" sz="2200" dirty="0" err="1"/>
              <a:t>Zerind</a:t>
            </a:r>
            <a:r>
              <a:rPr lang="en-US" altLang="zh-CN" sz="2200" dirty="0"/>
              <a:t>) }</a:t>
            </a:r>
            <a:endParaRPr lang="zh-CN" altLang="en-US" sz="22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b="1" dirty="0"/>
              <a:t>3</a:t>
            </a:r>
            <a:r>
              <a:rPr lang="zh-CN" altLang="en-US" sz="2200" b="1" dirty="0"/>
              <a:t>）</a:t>
            </a:r>
            <a:r>
              <a:rPr lang="zh-CN" altLang="en-US" sz="2200" b="1" dirty="0">
                <a:solidFill>
                  <a:srgbClr val="FF0000"/>
                </a:solidFill>
              </a:rPr>
              <a:t>转移模型 </a:t>
            </a:r>
            <a:r>
              <a:rPr lang="zh-CN" altLang="en-US" sz="2200" b="1" dirty="0"/>
              <a:t>：</a:t>
            </a:r>
            <a:r>
              <a:rPr lang="en-US" altLang="zh-CN" sz="2200" dirty="0"/>
              <a:t>RESULT(s</a:t>
            </a:r>
            <a:r>
              <a:rPr lang="zh-CN" altLang="en-US" sz="2200" dirty="0"/>
              <a:t>，</a:t>
            </a:r>
            <a:r>
              <a:rPr lang="en-US" altLang="zh-CN" sz="2200" dirty="0"/>
              <a:t>a)</a:t>
            </a:r>
            <a:r>
              <a:rPr lang="zh-CN" altLang="en-US" sz="2200" dirty="0"/>
              <a:t>，在状态</a:t>
            </a:r>
            <a:r>
              <a:rPr lang="en-US" altLang="zh-CN" sz="2200" dirty="0"/>
              <a:t>s</a:t>
            </a:r>
            <a:r>
              <a:rPr lang="zh-CN" altLang="en-US" sz="2200" dirty="0"/>
              <a:t>下，执行</a:t>
            </a:r>
            <a:r>
              <a:rPr lang="en-US" altLang="zh-CN" sz="2200" dirty="0"/>
              <a:t>a</a:t>
            </a:r>
            <a:r>
              <a:rPr lang="zh-CN" altLang="en-US" sz="2200" dirty="0"/>
              <a:t>动作后，达到的状态。</a:t>
            </a:r>
            <a:r>
              <a:rPr lang="en-US" altLang="zh-CN" sz="2200" dirty="0"/>
              <a:t>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dirty="0"/>
              <a:t>   		RESULT( In (Arad)</a:t>
            </a:r>
            <a:r>
              <a:rPr lang="zh-CN" altLang="en-US" sz="2200" dirty="0"/>
              <a:t>，</a:t>
            </a:r>
            <a:r>
              <a:rPr lang="en-US" altLang="zh-CN" sz="2200" dirty="0"/>
              <a:t>Go (Sibiu) ) = In (Sibiu)</a:t>
            </a:r>
            <a:endParaRPr lang="zh-CN" altLang="en-US" sz="22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b="1" dirty="0"/>
              <a:t>4</a:t>
            </a:r>
            <a:r>
              <a:rPr lang="zh-CN" altLang="en-US" sz="2200" b="1" dirty="0"/>
              <a:t>）</a:t>
            </a:r>
            <a:r>
              <a:rPr lang="zh-CN" altLang="en-US" sz="2200" b="1" dirty="0">
                <a:solidFill>
                  <a:srgbClr val="FF0000"/>
                </a:solidFill>
              </a:rPr>
              <a:t>目标测试 </a:t>
            </a:r>
            <a:r>
              <a:rPr lang="zh-CN" altLang="en-US" sz="2200" b="1" dirty="0"/>
              <a:t>：</a:t>
            </a:r>
            <a:r>
              <a:rPr lang="zh-CN" altLang="en-US" sz="2200" dirty="0"/>
              <a:t>确定给定的状态是不是目标状态。目标状态集为</a:t>
            </a:r>
            <a:r>
              <a:rPr lang="en-US" altLang="zh-CN" sz="2200" dirty="0"/>
              <a:t>{ In (Bucharest) }</a:t>
            </a:r>
            <a:endParaRPr lang="zh-CN" altLang="en-US" sz="22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200" b="1" dirty="0"/>
              <a:t>5</a:t>
            </a:r>
            <a:r>
              <a:rPr lang="zh-CN" altLang="en-US" sz="2200" b="1" dirty="0"/>
              <a:t>）</a:t>
            </a:r>
            <a:r>
              <a:rPr lang="zh-CN" altLang="en-US" sz="2200" b="1" dirty="0">
                <a:solidFill>
                  <a:srgbClr val="FF0000"/>
                </a:solidFill>
              </a:rPr>
              <a:t>路径耗散 </a:t>
            </a:r>
            <a:r>
              <a:rPr lang="zh-CN" altLang="en-US" sz="2200" b="1" dirty="0"/>
              <a:t>：</a:t>
            </a:r>
            <a:r>
              <a:rPr lang="zh-CN" altLang="en-US" sz="2200" dirty="0"/>
              <a:t>路径耗散函数为每条路径赋一个耗散值，即</a:t>
            </a:r>
            <a:r>
              <a:rPr lang="zh-CN" altLang="en-US" sz="2200" dirty="0" smtClean="0"/>
              <a:t>边权。</a:t>
            </a:r>
            <a:endParaRPr lang="en-US" altLang="zh-CN" sz="2200" dirty="0" smtClean="0"/>
          </a:p>
          <a:p>
            <a:pPr marL="400050" lvl="1" indent="0">
              <a:lnSpc>
                <a:spcPct val="150000"/>
              </a:lnSpc>
              <a:buNone/>
            </a:pPr>
            <a:r>
              <a:rPr lang="zh-CN" altLang="en-US" sz="2200" dirty="0" smtClean="0"/>
              <a:t>罗马尼亚</a:t>
            </a:r>
            <a:r>
              <a:rPr lang="zh-CN" altLang="en-US" sz="2200" dirty="0"/>
              <a:t>案例中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路径</a:t>
            </a:r>
            <a:r>
              <a:rPr lang="zh-CN" altLang="en-US" sz="2200" dirty="0"/>
              <a:t>耗散可用公里数表示的路径长度</a:t>
            </a:r>
            <a:r>
              <a:rPr lang="zh-CN" altLang="en-US" sz="2200" dirty="0" smtClean="0"/>
              <a:t>。从</a:t>
            </a:r>
            <a:r>
              <a:rPr lang="zh-CN" altLang="en-US" sz="2200" dirty="0"/>
              <a:t>状态</a:t>
            </a:r>
            <a:r>
              <a:rPr lang="en-US" altLang="zh-CN" sz="2200" dirty="0" smtClean="0"/>
              <a:t>s</a:t>
            </a:r>
            <a:r>
              <a:rPr lang="zh-CN" altLang="en-US" sz="2200" dirty="0"/>
              <a:t>采用行动</a:t>
            </a:r>
            <a:r>
              <a:rPr lang="en-US" altLang="zh-CN" sz="2200" dirty="0"/>
              <a:t>a</a:t>
            </a:r>
            <a:r>
              <a:rPr lang="zh-CN" altLang="en-US" sz="2200" dirty="0" smtClean="0"/>
              <a:t>走到</a:t>
            </a:r>
            <a:r>
              <a:rPr lang="zh-CN" altLang="en-US" sz="2200" dirty="0"/>
              <a:t>状态</a:t>
            </a:r>
            <a:r>
              <a:rPr lang="en-US" altLang="zh-CN" sz="2200" dirty="0"/>
              <a:t>s’</a:t>
            </a:r>
            <a:r>
              <a:rPr lang="zh-CN" altLang="en-US" sz="2200" dirty="0" smtClean="0"/>
              <a:t>所需要</a:t>
            </a:r>
            <a:r>
              <a:rPr lang="zh-CN" altLang="en-US" sz="2200" dirty="0"/>
              <a:t>的单步耗散用</a:t>
            </a:r>
            <a:r>
              <a:rPr lang="en-US" altLang="zh-CN" sz="2200" dirty="0"/>
              <a:t>c(s, a, s’)</a:t>
            </a:r>
            <a:r>
              <a:rPr lang="zh-CN" altLang="en-US" sz="2200" dirty="0"/>
              <a:t>。 </a:t>
            </a:r>
            <a:endParaRPr lang="en-US" altLang="zh-CN" sz="2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F3D89A-50F3-48FD-8CAC-0C4D593E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5090" y="85166"/>
            <a:ext cx="3803386" cy="227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491EC6-A548-4067-A8EF-985604A4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1676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384C5BC-9943-48D6-B21A-B5D2E7A8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5461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8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>
            <a:extLst>
              <a:ext uri="{FF2B5EF4-FFF2-40B4-BE49-F238E27FC236}">
                <a16:creationId xmlns:a16="http://schemas.microsoft.com/office/drawing/2014/main" id="{6D2C647B-A42B-4DE4-8B62-BAD9DE4528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形式化描述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E431D53-B873-4409-B5BF-15A7FBD8CD62}"/>
              </a:ext>
            </a:extLst>
          </p:cNvPr>
          <p:cNvSpPr txBox="1">
            <a:spLocks noChangeArrowheads="1"/>
          </p:cNvSpPr>
          <p:nvPr/>
        </p:nvSpPr>
        <p:spPr>
          <a:xfrm>
            <a:off x="192457" y="1447800"/>
            <a:ext cx="11023600" cy="4729164"/>
          </a:xfrm>
          <a:prstGeom prst="rect">
            <a:avLst/>
          </a:prstGeom>
        </p:spPr>
        <p:txBody>
          <a:bodyPr/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600" b="1" kern="0" dirty="0">
                <a:solidFill>
                  <a:schemeClr val="tx1"/>
                </a:solidFill>
              </a:rPr>
              <a:t>问题</a:t>
            </a:r>
            <a:r>
              <a:rPr lang="zh-CN" altLang="en-US" sz="2800" kern="0" dirty="0">
                <a:solidFill>
                  <a:schemeClr val="tx1"/>
                </a:solidFill>
              </a:rPr>
              <a:t>的解：</a:t>
            </a:r>
            <a:endParaRPr lang="en-US" altLang="zh-CN" sz="2800" kern="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kern="0" dirty="0">
                <a:solidFill>
                  <a:schemeClr val="tx1"/>
                </a:solidFill>
              </a:rPr>
              <a:t>从初始状态到目标状态的</a:t>
            </a:r>
            <a:r>
              <a:rPr lang="zh-CN" altLang="en-US" sz="2400" kern="0" dirty="0">
                <a:solidFill>
                  <a:srgbClr val="FF0000"/>
                </a:solidFill>
              </a:rPr>
              <a:t>一组行动序列</a:t>
            </a:r>
            <a:endParaRPr lang="en-US" altLang="zh-CN" sz="2400" kern="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kern="0" dirty="0"/>
              <a:t>解的质量由</a:t>
            </a:r>
            <a:r>
              <a:rPr lang="zh-CN" altLang="en-US" sz="2400" kern="0" dirty="0">
                <a:solidFill>
                  <a:srgbClr val="FF0000"/>
                </a:solidFill>
              </a:rPr>
              <a:t>路径耗散函数</a:t>
            </a:r>
            <a:r>
              <a:rPr lang="zh-CN" altLang="en-US" sz="2400" kern="0" dirty="0"/>
              <a:t>度量</a:t>
            </a:r>
            <a:endParaRPr lang="en-US" altLang="zh-CN" sz="2400" kern="0" dirty="0"/>
          </a:p>
          <a:p>
            <a:pPr lvl="1">
              <a:lnSpc>
                <a:spcPct val="200000"/>
              </a:lnSpc>
            </a:pPr>
            <a:r>
              <a:rPr lang="zh-CN" altLang="en-US" sz="2400" kern="0" dirty="0">
                <a:solidFill>
                  <a:schemeClr val="tx1"/>
                </a:solidFill>
              </a:rPr>
              <a:t>路径耗散值最小的解为</a:t>
            </a:r>
            <a:r>
              <a:rPr lang="zh-CN" altLang="en-US" sz="2400" kern="0" dirty="0">
                <a:solidFill>
                  <a:srgbClr val="FF0000"/>
                </a:solidFill>
              </a:rPr>
              <a:t>最优解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pic>
        <p:nvPicPr>
          <p:cNvPr id="116" name="Picture 4">
            <a:extLst>
              <a:ext uri="{FF2B5EF4-FFF2-40B4-BE49-F238E27FC236}">
                <a16:creationId xmlns:a16="http://schemas.microsoft.com/office/drawing/2014/main" id="{52C3AEBB-D2CC-4692-B170-69C63DCE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3019195"/>
            <a:ext cx="5430198" cy="325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93AEE9A0-37CB-4004-90E8-7172362192CE}"/>
              </a:ext>
            </a:extLst>
          </p:cNvPr>
          <p:cNvSpPr/>
          <p:nvPr/>
        </p:nvSpPr>
        <p:spPr>
          <a:xfrm>
            <a:off x="7086600" y="6270180"/>
            <a:ext cx="3108543" cy="510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1600" kern="0" dirty="0"/>
              <a:t>状态空间图：罗马尼亚地图</a:t>
            </a:r>
            <a:endParaRPr lang="en-US" altLang="zh-CN" sz="1600" kern="0" dirty="0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84B9BBCB-0993-4914-BA3A-C81029A07277}"/>
              </a:ext>
            </a:extLst>
          </p:cNvPr>
          <p:cNvCxnSpPr/>
          <p:nvPr/>
        </p:nvCxnSpPr>
        <p:spPr>
          <a:xfrm>
            <a:off x="6858000" y="3886200"/>
            <a:ext cx="10668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417DD21C-E410-4CAD-ABB4-7D4B65225FF8}"/>
              </a:ext>
            </a:extLst>
          </p:cNvPr>
          <p:cNvCxnSpPr>
            <a:cxnSpLocks/>
          </p:cNvCxnSpPr>
          <p:nvPr/>
        </p:nvCxnSpPr>
        <p:spPr>
          <a:xfrm>
            <a:off x="9192099" y="5181600"/>
            <a:ext cx="790101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BDFE44EF-E967-4C4A-9DAC-8D0A728530C3}"/>
              </a:ext>
            </a:extLst>
          </p:cNvPr>
          <p:cNvCxnSpPr>
            <a:cxnSpLocks/>
          </p:cNvCxnSpPr>
          <p:nvPr/>
        </p:nvCxnSpPr>
        <p:spPr>
          <a:xfrm>
            <a:off x="8229600" y="4724400"/>
            <a:ext cx="931783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6AD4B22A-C642-46F9-A5B3-57DEEC6CC1F8}"/>
              </a:ext>
            </a:extLst>
          </p:cNvPr>
          <p:cNvCxnSpPr>
            <a:cxnSpLocks/>
          </p:cNvCxnSpPr>
          <p:nvPr/>
        </p:nvCxnSpPr>
        <p:spPr>
          <a:xfrm>
            <a:off x="8001000" y="4267200"/>
            <a:ext cx="215245" cy="406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 noChangeArrowheads="1"/>
          </p:cNvSpPr>
          <p:nvPr>
            <p:ph idx="1"/>
          </p:nvPr>
        </p:nvSpPr>
        <p:spPr>
          <a:xfrm>
            <a:off x="1847851" y="2133602"/>
            <a:ext cx="8435975" cy="3992564"/>
          </a:xfrm>
        </p:spPr>
        <p:txBody>
          <a:bodyPr/>
          <a:lstStyle/>
          <a:p>
            <a:r>
              <a:rPr lang="en-US" altLang="zh-CN"/>
              <a:t>Simple world</a:t>
            </a:r>
          </a:p>
          <a:p>
            <a:endParaRPr lang="en-US" altLang="zh-CN"/>
          </a:p>
          <a:p>
            <a:pPr lvl="1"/>
            <a:r>
              <a:rPr lang="en-US" altLang="zh-CN"/>
              <a:t>8 States (</a:t>
            </a:r>
            <a:r>
              <a:rPr lang="zh-CN" altLang="en-US"/>
              <a:t>状态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2048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89" y="1676402"/>
            <a:ext cx="5151439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3A3E8C-E67B-47FF-BCED-6EFEDC0B2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7" y="341314"/>
            <a:ext cx="8642351" cy="79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0" kern="0" dirty="0"/>
              <a:t>举例：真空吸尘器世界</a:t>
            </a:r>
            <a:endParaRPr lang="en-US" altLang="zh-CN" b="0" kern="0" dirty="0"/>
          </a:p>
        </p:txBody>
      </p:sp>
    </p:spTree>
    <p:extLst>
      <p:ext uri="{BB962C8B-B14F-4D97-AF65-F5344CB8AC3E}">
        <p14:creationId xmlns:p14="http://schemas.microsoft.com/office/powerpoint/2010/main" val="151228383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0046B5D-DCD3-4FE5-B3AA-85A34BC29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6225" y="34636"/>
            <a:ext cx="8642350" cy="792163"/>
          </a:xfrm>
        </p:spPr>
        <p:txBody>
          <a:bodyPr/>
          <a:lstStyle/>
          <a:p>
            <a:r>
              <a:rPr lang="zh-CN" altLang="en-US" sz="4000" dirty="0">
                <a:latin typeface="Times New Roman" pitchFamily="18" charset="0"/>
              </a:rPr>
              <a:t>问题形式化</a:t>
            </a:r>
            <a:r>
              <a:rPr lang="en-US" altLang="zh-CN" sz="4000" dirty="0" smtClean="0">
                <a:latin typeface="Times New Roman" pitchFamily="18" charset="0"/>
              </a:rPr>
              <a:t>—Vacuum </a:t>
            </a:r>
            <a:r>
              <a:rPr lang="en-US" altLang="zh-CN" sz="4000" dirty="0">
                <a:latin typeface="Times New Roman" panose="02020603050405020304" pitchFamily="18" charset="0"/>
              </a:rPr>
              <a:t>World</a:t>
            </a:r>
          </a:p>
        </p:txBody>
      </p:sp>
      <p:graphicFrame>
        <p:nvGraphicFramePr>
          <p:cNvPr id="45059" name="Object 3">
            <a:extLst>
              <a:ext uri="{FF2B5EF4-FFF2-40B4-BE49-F238E27FC236}">
                <a16:creationId xmlns:a16="http://schemas.microsoft.com/office/drawing/2014/main" id="{34F9E7AF-5E4F-4DAE-8EFC-B19F75208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4385"/>
              </p:ext>
            </p:extLst>
          </p:nvPr>
        </p:nvGraphicFramePr>
        <p:xfrm>
          <a:off x="609600" y="1676400"/>
          <a:ext cx="11769146" cy="7529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Image" r:id="rId4" imgW="10864808" imgH="6950935" progId="Photoshop.Image.5">
                  <p:embed/>
                </p:oleObj>
              </mc:Choice>
              <mc:Fallback>
                <p:oleObj name="Image" r:id="rId4" imgW="10864808" imgH="6950935" progId="Photoshop.Image.5">
                  <p:embed/>
                  <p:pic>
                    <p:nvPicPr>
                      <p:cNvPr id="45059" name="Object 3">
                        <a:extLst>
                          <a:ext uri="{FF2B5EF4-FFF2-40B4-BE49-F238E27FC236}">
                            <a16:creationId xmlns:a16="http://schemas.microsoft.com/office/drawing/2014/main" id="{34F9E7AF-5E4F-4DAE-8EFC-B19F752089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76400"/>
                        <a:ext cx="11769146" cy="7529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ABE2FD7-9B58-4379-B2C8-D2D5D0F04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96400" y="5807982"/>
            <a:ext cx="3467535" cy="487367"/>
          </a:xfrm>
        </p:spPr>
        <p:txBody>
          <a:bodyPr/>
          <a:lstStyle/>
          <a:p>
            <a:pPr marL="0" indent="0" eaLnBrk="1" hangingPunct="1">
              <a:lnSpc>
                <a:spcPct val="200000"/>
              </a:lnSpc>
              <a:buNone/>
            </a:pPr>
            <a:r>
              <a:rPr lang="zh-CN" altLang="en-US" sz="1800" dirty="0" smtClean="0">
                <a:solidFill>
                  <a:srgbClr val="FF0000"/>
                </a:solidFill>
              </a:rPr>
              <a:t>状态空间图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706624-AF30-4329-A26D-8D24464163A7}"/>
              </a:ext>
            </a:extLst>
          </p:cNvPr>
          <p:cNvSpPr/>
          <p:nvPr/>
        </p:nvSpPr>
        <p:spPr>
          <a:xfrm>
            <a:off x="-228600" y="1269645"/>
            <a:ext cx="6096000" cy="48077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400" kern="0" dirty="0"/>
              <a:t>问题：</a:t>
            </a:r>
            <a:endParaRPr lang="en-US" altLang="zh-CN" sz="2400" kern="0" dirty="0"/>
          </a:p>
          <a:p>
            <a:pPr lvl="2">
              <a:lnSpc>
                <a:spcPct val="200000"/>
              </a:lnSpc>
            </a:pPr>
            <a:r>
              <a:rPr lang="zh-CN" altLang="en-US" kern="0" dirty="0"/>
              <a:t>初始状态</a:t>
            </a:r>
            <a:endParaRPr lang="en-US" altLang="zh-CN" i="1" kern="0" baseline="-25000" dirty="0"/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Agent</a:t>
            </a:r>
            <a:r>
              <a:rPr lang="zh-CN" altLang="en-US" kern="0" dirty="0"/>
              <a:t>的行动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zh-CN" altLang="en-US" kern="0" dirty="0"/>
              <a:t>转移模型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zh-CN" altLang="en-US" kern="0" dirty="0"/>
              <a:t>目标测试</a:t>
            </a:r>
            <a:endParaRPr lang="en-US" altLang="zh-CN" i="1" kern="0" baseline="-25000" dirty="0"/>
          </a:p>
          <a:p>
            <a:pPr lvl="2">
              <a:lnSpc>
                <a:spcPct val="200000"/>
              </a:lnSpc>
            </a:pPr>
            <a:r>
              <a:rPr lang="zh-CN" altLang="en-US" kern="0" dirty="0"/>
              <a:t>路径耗散 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zh-CN" altLang="en-US" sz="2400" kern="0" dirty="0"/>
              <a:t>解：</a:t>
            </a:r>
            <a:endParaRPr lang="en-US" altLang="zh-CN" sz="2400" kern="0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行动序列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2D33E70-B25F-4BCA-9B30-EF6BDE77C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latin typeface="Times New Roman" pitchFamily="18" charset="0"/>
              </a:rPr>
              <a:t>问题形式化</a:t>
            </a:r>
            <a:r>
              <a:rPr lang="en-US" altLang="zh-CN" sz="4000" dirty="0">
                <a:latin typeface="Times New Roman" panose="02020603050405020304" pitchFamily="18" charset="0"/>
              </a:rPr>
              <a:t>—</a:t>
            </a:r>
            <a:r>
              <a:rPr lang="zh-CN" altLang="en-US" sz="4000" dirty="0">
                <a:latin typeface="Times New Roman" pitchFamily="18" charset="0"/>
              </a:rPr>
              <a:t>相关实例 </a:t>
            </a:r>
            <a:r>
              <a:rPr lang="en-US" altLang="zh-CN" sz="4000" dirty="0" smtClean="0">
                <a:latin typeface="Times New Roman" panose="02020603050405020304" pitchFamily="18" charset="0"/>
              </a:rPr>
              <a:t>: </a:t>
            </a:r>
            <a:r>
              <a:rPr lang="en-US" altLang="zh-CN" sz="4000" dirty="0">
                <a:latin typeface="Times New Roman" panose="02020603050405020304" pitchFamily="18" charset="0"/>
              </a:rPr>
              <a:t>8-puzzle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9424F0D-2366-4C5F-B1ED-EEE2C403A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4281" y="3068686"/>
            <a:ext cx="8178800" cy="23241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Start state: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Actions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Transform model: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Goal test: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Path cost:</a:t>
            </a:r>
            <a:endParaRPr lang="en-US" altLang="zh-CN" dirty="0"/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21EC645B-C94B-4DD2-A240-95C0B9DA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7"/>
          <a:stretch>
            <a:fillRect/>
          </a:stretch>
        </p:blipFill>
        <p:spPr bwMode="auto">
          <a:xfrm>
            <a:off x="6019800" y="1430337"/>
            <a:ext cx="4762500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Text Box 5">
            <a:extLst>
              <a:ext uri="{FF2B5EF4-FFF2-40B4-BE49-F238E27FC236}">
                <a16:creationId xmlns:a16="http://schemas.microsoft.com/office/drawing/2014/main" id="{FFC9923A-2506-4850-838F-9028531AB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237" y="3419475"/>
            <a:ext cx="134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start state</a:t>
            </a:r>
          </a:p>
        </p:txBody>
      </p:sp>
      <p:sp>
        <p:nvSpPr>
          <p:cNvPr id="40966" name="Text Box 6">
            <a:extLst>
              <a:ext uri="{FF2B5EF4-FFF2-40B4-BE49-F238E27FC236}">
                <a16:creationId xmlns:a16="http://schemas.microsoft.com/office/drawing/2014/main" id="{033CDDDE-2B1E-457B-A7E0-5142440B9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437" y="3419475"/>
            <a:ext cx="134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goal state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407134C-013A-4E8E-9F15-E73665D0C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675" y="4680002"/>
            <a:ext cx="5902325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rgbClr val="FF0000"/>
                </a:solidFill>
              </a:rPr>
              <a:t>共有 </a:t>
            </a:r>
            <a:r>
              <a:rPr lang="en-US" altLang="zh-CN" sz="2400" kern="0" dirty="0">
                <a:solidFill>
                  <a:srgbClr val="FF0000"/>
                </a:solidFill>
              </a:rPr>
              <a:t>9!/2=181440 </a:t>
            </a:r>
            <a:r>
              <a:rPr lang="zh-CN" altLang="en-US" sz="2400" kern="0" dirty="0">
                <a:solidFill>
                  <a:srgbClr val="FF0000"/>
                </a:solidFill>
              </a:rPr>
              <a:t>个状态</a:t>
            </a:r>
            <a:endParaRPr lang="en-US" altLang="zh-CN" kern="0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BE991D-FCB8-4ACA-891A-9217938FE8E2}"/>
              </a:ext>
            </a:extLst>
          </p:cNvPr>
          <p:cNvSpPr/>
          <p:nvPr/>
        </p:nvSpPr>
        <p:spPr>
          <a:xfrm>
            <a:off x="3449228" y="2819400"/>
            <a:ext cx="881063" cy="923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ACBFB5-F1E9-4201-A16A-C2352F423635}"/>
              </a:ext>
            </a:extLst>
          </p:cNvPr>
          <p:cNvSpPr/>
          <p:nvPr/>
        </p:nvSpPr>
        <p:spPr>
          <a:xfrm>
            <a:off x="3505200" y="4718147"/>
            <a:ext cx="881063" cy="923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√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F6BA85-1391-4415-B1B8-A71D77DB1D95}"/>
              </a:ext>
            </a:extLst>
          </p:cNvPr>
          <p:cNvSpPr/>
          <p:nvPr/>
        </p:nvSpPr>
        <p:spPr>
          <a:xfrm>
            <a:off x="5293032" y="5361397"/>
            <a:ext cx="6400800" cy="1313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8" lvl="0" indent="-342858">
              <a:lnSpc>
                <a:spcPct val="15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altLang="zh-CN" sz="2800" kern="0" dirty="0">
                <a:solidFill>
                  <a:srgbClr val="333399"/>
                </a:solidFill>
                <a:latin typeface="Calibri" pitchFamily="34" charset="0"/>
                <a:cs typeface="+mn-cs"/>
              </a:rPr>
              <a:t>So, we need a principled way to look for a solution in these huge search spaces</a:t>
            </a:r>
            <a:r>
              <a:rPr lang="en-US" altLang="zh-CN" sz="2800" kern="0" dirty="0">
                <a:solidFill>
                  <a:srgbClr val="333399"/>
                </a:solidFill>
                <a:latin typeface="Tahoma" panose="020B0604030504040204" pitchFamily="34" charset="0"/>
                <a:cs typeface="+mn-cs"/>
              </a:rPr>
              <a:t>…</a:t>
            </a:r>
            <a:endParaRPr lang="en-US" altLang="zh-CN" sz="2800" kern="0" dirty="0">
              <a:solidFill>
                <a:srgbClr val="333399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6846" y="1466715"/>
            <a:ext cx="4648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八数码问题游戏：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</a:t>
            </a:r>
            <a:r>
              <a:rPr lang="zh-CN" altLang="en-US" b="1" dirty="0"/>
              <a:t>一个</a:t>
            </a:r>
            <a:r>
              <a:rPr lang="en-US" altLang="zh-CN" b="1" dirty="0"/>
              <a:t>3x3</a:t>
            </a:r>
            <a:r>
              <a:rPr lang="zh-CN" altLang="en-US" b="1" dirty="0"/>
              <a:t>的棋盘中有</a:t>
            </a:r>
            <a:r>
              <a:rPr lang="en-US" altLang="zh-CN" b="1" dirty="0"/>
              <a:t>8</a:t>
            </a:r>
            <a:r>
              <a:rPr lang="zh-CN" altLang="en-US" b="1" dirty="0"/>
              <a:t>个数字棋子和一个空格，与空格相邻棋子可滑动</a:t>
            </a:r>
            <a:r>
              <a:rPr lang="zh-CN" altLang="en-US" b="1" dirty="0" smtClean="0"/>
              <a:t>到空格</a:t>
            </a:r>
            <a:r>
              <a:rPr lang="zh-CN" altLang="en-US" b="1" dirty="0"/>
              <a:t>中。游戏目标要达到右侧给出的指定状态。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ABE2FD7-9B58-4379-B2C8-D2D5D0F04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2907" y="3971358"/>
            <a:ext cx="3467535" cy="48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r>
              <a:rPr lang="zh-CN" altLang="en-US" sz="1800" kern="0" dirty="0" smtClean="0">
                <a:solidFill>
                  <a:srgbClr val="FF0000"/>
                </a:solidFill>
              </a:rPr>
              <a:t>状态空间图</a:t>
            </a:r>
            <a:r>
              <a:rPr lang="en-US" altLang="zh-CN" sz="1800" kern="0" dirty="0" smtClean="0">
                <a:solidFill>
                  <a:srgbClr val="FF0000"/>
                </a:solidFill>
              </a:rPr>
              <a:t>?</a:t>
            </a:r>
            <a:endParaRPr lang="en-US" sz="18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4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状态空间图和搜索树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600200"/>
            <a:ext cx="4017746" cy="426087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60E12-EA15-43F2-A6A3-3B1979C6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1EA2A0-D997-4AE0-97CC-7429FB1F93C0}"/>
              </a:ext>
            </a:extLst>
          </p:cNvPr>
          <p:cNvSpPr/>
          <p:nvPr/>
        </p:nvSpPr>
        <p:spPr>
          <a:xfrm>
            <a:off x="1981200" y="58610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状态空间图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CFDEC1-CC55-4544-B273-FFC9F0C9F725}"/>
              </a:ext>
            </a:extLst>
          </p:cNvPr>
          <p:cNvSpPr/>
          <p:nvPr/>
        </p:nvSpPr>
        <p:spPr>
          <a:xfrm>
            <a:off x="8686800" y="587274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搜索树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8729ED-E3A7-42DD-A1D6-FF12832550FB}"/>
              </a:ext>
            </a:extLst>
          </p:cNvPr>
          <p:cNvSpPr txBox="1"/>
          <p:nvPr/>
        </p:nvSpPr>
        <p:spPr>
          <a:xfrm>
            <a:off x="8779626" y="1981200"/>
            <a:ext cx="457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S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FB5A4A-5076-4C94-BC36-BC3E4282BEE5}"/>
              </a:ext>
            </a:extLst>
          </p:cNvPr>
          <p:cNvSpPr txBox="1"/>
          <p:nvPr/>
        </p:nvSpPr>
        <p:spPr>
          <a:xfrm>
            <a:off x="9892145" y="4953000"/>
            <a:ext cx="457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G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62000" y="1371600"/>
            <a:ext cx="815340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sz="2000" b="1" kern="0" dirty="0" smtClean="0"/>
              <a:t>罗马尼亚问题</a:t>
            </a:r>
            <a:endParaRPr lang="en-US" altLang="zh-CN" sz="2000" b="1" kern="0" dirty="0" smtClean="0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5B491EC6-A548-4067-A8EF-985604A4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958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384C5BC-9943-48D6-B21A-B5D2E7A8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8194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400" y="6477000"/>
            <a:ext cx="1165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Arial" pitchFamily="34" charset="0"/>
              </a:rPr>
              <a:t>状态空间</a:t>
            </a:r>
            <a:r>
              <a:rPr lang="zh-CN" altLang="en-US" dirty="0" smtClean="0">
                <a:solidFill>
                  <a:srgbClr val="FF0000"/>
                </a:solidFill>
                <a:latin typeface="Arial" pitchFamily="34" charset="0"/>
              </a:rPr>
              <a:t>图</a:t>
            </a:r>
            <a:r>
              <a:rPr lang="en-US" altLang="zh-CN" dirty="0" smtClean="0">
                <a:latin typeface="Arial" pitchFamily="34" charset="0"/>
              </a:rPr>
              <a:t>: </a:t>
            </a:r>
            <a:r>
              <a:rPr lang="zh-CN" altLang="en-US" dirty="0" smtClean="0">
                <a:latin typeface="Arial" pitchFamily="34" charset="0"/>
              </a:rPr>
              <a:t>对</a:t>
            </a:r>
            <a:r>
              <a:rPr lang="zh-CN" altLang="en-US" dirty="0">
                <a:latin typeface="Arial" pitchFamily="34" charset="0"/>
              </a:rPr>
              <a:t>搜索问题的数学表达，</a:t>
            </a:r>
            <a:r>
              <a:rPr lang="en-US" altLang="zh-CN" dirty="0">
                <a:latin typeface="Arial" pitchFamily="34" charset="0"/>
              </a:rPr>
              <a:t>,</a:t>
            </a:r>
            <a:r>
              <a:rPr lang="zh-CN" altLang="en-US" dirty="0">
                <a:latin typeface="Arial" pitchFamily="34" charset="0"/>
              </a:rPr>
              <a:t>每个状态只出现一</a:t>
            </a:r>
            <a:r>
              <a:rPr lang="zh-CN" altLang="en-US" dirty="0" smtClean="0">
                <a:latin typeface="Arial" pitchFamily="34" charset="0"/>
              </a:rPr>
              <a:t>次</a:t>
            </a:r>
            <a:r>
              <a:rPr lang="en-US" altLang="zh-CN" dirty="0" smtClean="0">
                <a:latin typeface="Arial" pitchFamily="34" charset="0"/>
              </a:rPr>
              <a:t>;   </a:t>
            </a:r>
            <a:r>
              <a:rPr lang="zh-CN" altLang="en-US" dirty="0" smtClean="0">
                <a:solidFill>
                  <a:srgbClr val="FF0000"/>
                </a:solidFill>
              </a:rPr>
              <a:t>搜索树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根</a:t>
            </a:r>
            <a:r>
              <a:rPr lang="zh-CN" altLang="en-US" dirty="0"/>
              <a:t>结点是初始状态，状态可能会出现多次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状态空间图和搜索树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p:sp>
        <p:nvSpPr>
          <p:cNvPr id="2" name="右箭头 1"/>
          <p:cNvSpPr/>
          <p:nvPr/>
        </p:nvSpPr>
        <p:spPr>
          <a:xfrm>
            <a:off x="4606582" y="3441827"/>
            <a:ext cx="1905000" cy="446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06582" y="4051674"/>
            <a:ext cx="3019247" cy="111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结点 </a:t>
            </a:r>
            <a:r>
              <a:rPr lang="en-US" altLang="zh-CN" dirty="0" smtClean="0"/>
              <a:t>= </a:t>
            </a:r>
            <a:r>
              <a:rPr lang="zh-CN" altLang="en-US" dirty="0" smtClean="0"/>
              <a:t>状态 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边 </a:t>
            </a:r>
            <a:r>
              <a:rPr lang="en-US" altLang="zh-CN" dirty="0" smtClean="0"/>
              <a:t>= </a:t>
            </a:r>
            <a:r>
              <a:rPr lang="zh-CN" altLang="en-US" dirty="0" smtClean="0"/>
              <a:t>行动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7446" grpId="0"/>
      <p:bldP spid="17447" grpId="0"/>
      <p:bldP spid="17448" grpId="0"/>
      <p:bldP spid="17449" grpId="0"/>
      <p:bldP spid="17450" grpId="0"/>
      <p:bldP spid="17451" grpId="0"/>
      <p:bldP spid="17452" grpId="0"/>
      <p:bldP spid="17484" grpId="0"/>
      <p:bldP spid="17485" grpId="0"/>
      <p:bldP spid="17486" grpId="0"/>
      <p:bldP spid="17487" grpId="0"/>
      <p:bldP spid="17488" grpId="0"/>
      <p:bldP spid="17489" grpId="0"/>
      <p:bldP spid="17490" grpId="0"/>
      <p:bldP spid="17491" grpId="0"/>
      <p:bldP spid="17492" grpId="0"/>
      <p:bldP spid="17493" grpId="0"/>
      <p:bldP spid="17458" grpId="0"/>
      <p:bldP spid="17465" grpId="0"/>
      <p:bldP spid="17466" grpId="0"/>
      <p:bldP spid="17467" grpId="0"/>
      <p:bldP spid="17468" grpId="0"/>
      <p:bldP spid="17469" grpId="0"/>
      <p:bldP spid="17470" grpId="0"/>
      <p:bldP spid="17471" grpId="0"/>
      <p:bldP spid="17472" grpId="0"/>
      <p:bldP spid="17473" grpId="0"/>
      <p:bldP spid="1747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981200" y="274640"/>
            <a:ext cx="8229600" cy="1143001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4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上周回顾：</a:t>
            </a:r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体（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Agent)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411" name="内容占位符 2"/>
          <p:cNvSpPr txBox="1">
            <a:spLocks/>
          </p:cNvSpPr>
          <p:nvPr/>
        </p:nvSpPr>
        <p:spPr bwMode="auto">
          <a:xfrm>
            <a:off x="299246" y="1375717"/>
            <a:ext cx="1128315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</a:rPr>
              <a:t>的概念</a:t>
            </a:r>
            <a:r>
              <a:rPr lang="zh-CN" altLang="en-US" sz="2800" dirty="0">
                <a:latin typeface="微软雅黑" panose="020B0503020204020204" pitchFamily="34" charset="-122"/>
              </a:rPr>
              <a:t>：通过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</a:rPr>
              <a:t>传感器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感知</a:t>
            </a:r>
            <a:r>
              <a:rPr lang="zh-CN" altLang="en-US" sz="2800" dirty="0">
                <a:latin typeface="微软雅黑" panose="020B0503020204020204" pitchFamily="34" charset="-122"/>
              </a:rPr>
              <a:t>所处</a:t>
            </a:r>
            <a:r>
              <a:rPr lang="zh-CN" altLang="en-US" sz="28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800" dirty="0">
                <a:latin typeface="微软雅黑" panose="020B0503020204020204" pitchFamily="34" charset="-122"/>
              </a:rPr>
              <a:t>，并通过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</a:rPr>
              <a:t>执行器</a:t>
            </a:r>
            <a:r>
              <a:rPr lang="zh-CN" altLang="en-US" sz="2800" dirty="0">
                <a:latin typeface="微软雅黑" panose="020B0503020204020204" pitchFamily="34" charset="-122"/>
              </a:rPr>
              <a:t>对该</a:t>
            </a:r>
            <a:r>
              <a:rPr lang="zh-CN" altLang="en-US" sz="2800" u="sng" dirty="0">
                <a:latin typeface="微软雅黑" panose="020B0503020204020204" pitchFamily="34" charset="-122"/>
              </a:rPr>
              <a:t>环境</a:t>
            </a:r>
            <a:r>
              <a:rPr lang="zh-CN" altLang="en-US" sz="2800" dirty="0">
                <a:latin typeface="微软雅黑" panose="020B0503020204020204" pitchFamily="34" charset="-122"/>
              </a:rPr>
              <a:t>产生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作用</a:t>
            </a:r>
            <a:r>
              <a:rPr lang="zh-CN" altLang="en-US" sz="2800" dirty="0">
                <a:latin typeface="微软雅黑" panose="020B0503020204020204" pitchFamily="34" charset="-122"/>
              </a:rPr>
              <a:t>的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事物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1076" y="5975353"/>
            <a:ext cx="487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</a:rPr>
              <a:t>智能体与环境的交互作用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3048000" y="2706688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5319713" y="5911850"/>
            <a:ext cx="933451" cy="40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6019801" y="5989639"/>
            <a:ext cx="57708" cy="2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80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5319715" y="6362700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3654426" y="3967165"/>
            <a:ext cx="949327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4121151" y="4029077"/>
            <a:ext cx="57708" cy="2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80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4870449" y="4094166"/>
            <a:ext cx="933451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4883151" y="4559301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4883151" y="3422652"/>
            <a:ext cx="933451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5349876" y="3500439"/>
            <a:ext cx="57708" cy="2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80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4883151" y="3873500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6205538" y="2692399"/>
            <a:ext cx="949327" cy="45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6905625" y="2770190"/>
            <a:ext cx="57708" cy="2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180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6205540" y="3143252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7980363" y="3717925"/>
            <a:ext cx="70532" cy="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201">
                <a:solidFill>
                  <a:srgbClr val="FFFF99"/>
                </a:solidFill>
                <a:ea typeface="楷体_GB2312"/>
                <a:cs typeface="楷体_GB2312"/>
              </a:rPr>
              <a:t> </a:t>
            </a:r>
            <a:endParaRPr lang="en-US" altLang="zh-CN" sz="1801">
              <a:ea typeface="楷体_GB2312"/>
              <a:cs typeface="楷体_GB2312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4648201" y="3878263"/>
            <a:ext cx="10668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3216276" y="3894139"/>
            <a:ext cx="1219200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  境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5910265" y="3359153"/>
            <a:ext cx="2690812" cy="1509713"/>
          </a:xfrm>
          <a:prstGeom prst="ellipse">
            <a:avLst/>
          </a:prstGeom>
          <a:gradFill rotWithShape="0">
            <a:gsLst>
              <a:gs pos="0">
                <a:srgbClr val="FF99CC"/>
              </a:gs>
              <a:gs pos="100000">
                <a:srgbClr val="76475E"/>
              </a:gs>
            </a:gsLst>
            <a:path path="rect">
              <a:fillToRect r="100000" b="100000"/>
            </a:path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92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</p:spPr>
        <p:txBody>
          <a:bodyPr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7" name="Freeform 23"/>
          <p:cNvSpPr>
            <a:spLocks/>
          </p:cNvSpPr>
          <p:nvPr/>
        </p:nvSpPr>
        <p:spPr bwMode="auto">
          <a:xfrm>
            <a:off x="8072441" y="5165727"/>
            <a:ext cx="296863" cy="217488"/>
          </a:xfrm>
          <a:custGeom>
            <a:avLst/>
            <a:gdLst>
              <a:gd name="T0" fmla="*/ 2147483646 w 187"/>
              <a:gd name="T1" fmla="*/ 2147483646 h 137"/>
              <a:gd name="T2" fmla="*/ 2147483646 w 187"/>
              <a:gd name="T3" fmla="*/ 2147483646 h 137"/>
              <a:gd name="T4" fmla="*/ 2147483646 w 187"/>
              <a:gd name="T5" fmla="*/ 2147483646 h 137"/>
              <a:gd name="T6" fmla="*/ 0 w 187"/>
              <a:gd name="T7" fmla="*/ 2147483646 h 137"/>
              <a:gd name="T8" fmla="*/ 0 w 187"/>
              <a:gd name="T9" fmla="*/ 2147483646 h 137"/>
              <a:gd name="T10" fmla="*/ 2147483646 w 187"/>
              <a:gd name="T11" fmla="*/ 2147483646 h 137"/>
              <a:gd name="T12" fmla="*/ 2147483646 w 187"/>
              <a:gd name="T13" fmla="*/ 2147483646 h 137"/>
              <a:gd name="T14" fmla="*/ 2147483646 w 187"/>
              <a:gd name="T15" fmla="*/ 2147483646 h 137"/>
              <a:gd name="T16" fmla="*/ 2147483646 w 187"/>
              <a:gd name="T17" fmla="*/ 2147483646 h 137"/>
              <a:gd name="T18" fmla="*/ 2147483646 w 187"/>
              <a:gd name="T19" fmla="*/ 2147483646 h 137"/>
              <a:gd name="T20" fmla="*/ 2147483646 w 187"/>
              <a:gd name="T21" fmla="*/ 2147483646 h 137"/>
              <a:gd name="T22" fmla="*/ 2147483646 w 187"/>
              <a:gd name="T23" fmla="*/ 2147483646 h 137"/>
              <a:gd name="T24" fmla="*/ 2147483646 w 187"/>
              <a:gd name="T25" fmla="*/ 0 h 137"/>
              <a:gd name="T26" fmla="*/ 2147483646 w 187"/>
              <a:gd name="T27" fmla="*/ 0 h 137"/>
              <a:gd name="T28" fmla="*/ 2147483646 w 187"/>
              <a:gd name="T29" fmla="*/ 2147483646 h 13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7" h="137">
                <a:moveTo>
                  <a:pt x="69" y="19"/>
                </a:moveTo>
                <a:lnTo>
                  <a:pt x="40" y="49"/>
                </a:lnTo>
                <a:lnTo>
                  <a:pt x="10" y="68"/>
                </a:lnTo>
                <a:lnTo>
                  <a:pt x="0" y="98"/>
                </a:lnTo>
                <a:lnTo>
                  <a:pt x="0" y="117"/>
                </a:lnTo>
                <a:lnTo>
                  <a:pt x="20" y="137"/>
                </a:lnTo>
                <a:lnTo>
                  <a:pt x="49" y="137"/>
                </a:lnTo>
                <a:lnTo>
                  <a:pt x="118" y="117"/>
                </a:lnTo>
                <a:lnTo>
                  <a:pt x="147" y="88"/>
                </a:lnTo>
                <a:lnTo>
                  <a:pt x="177" y="68"/>
                </a:lnTo>
                <a:lnTo>
                  <a:pt x="187" y="39"/>
                </a:lnTo>
                <a:lnTo>
                  <a:pt x="187" y="19"/>
                </a:lnTo>
                <a:lnTo>
                  <a:pt x="167" y="0"/>
                </a:lnTo>
                <a:lnTo>
                  <a:pt x="138" y="0"/>
                </a:lnTo>
                <a:lnTo>
                  <a:pt x="69" y="1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8" name="Freeform 24"/>
          <p:cNvSpPr>
            <a:spLocks/>
          </p:cNvSpPr>
          <p:nvPr/>
        </p:nvSpPr>
        <p:spPr bwMode="auto">
          <a:xfrm>
            <a:off x="7948617" y="5072064"/>
            <a:ext cx="434975" cy="171451"/>
          </a:xfrm>
          <a:custGeom>
            <a:avLst/>
            <a:gdLst>
              <a:gd name="T0" fmla="*/ 2147483646 w 274"/>
              <a:gd name="T1" fmla="*/ 0 h 108"/>
              <a:gd name="T2" fmla="*/ 2147483646 w 274"/>
              <a:gd name="T3" fmla="*/ 0 h 108"/>
              <a:gd name="T4" fmla="*/ 2147483646 w 274"/>
              <a:gd name="T5" fmla="*/ 0 h 108"/>
              <a:gd name="T6" fmla="*/ 2147483646 w 274"/>
              <a:gd name="T7" fmla="*/ 2147483646 h 108"/>
              <a:gd name="T8" fmla="*/ 0 w 274"/>
              <a:gd name="T9" fmla="*/ 2147483646 h 108"/>
              <a:gd name="T10" fmla="*/ 2147483646 w 274"/>
              <a:gd name="T11" fmla="*/ 2147483646 h 108"/>
              <a:gd name="T12" fmla="*/ 2147483646 w 274"/>
              <a:gd name="T13" fmla="*/ 2147483646 h 108"/>
              <a:gd name="T14" fmla="*/ 2147483646 w 274"/>
              <a:gd name="T15" fmla="*/ 2147483646 h 108"/>
              <a:gd name="T16" fmla="*/ 2147483646 w 274"/>
              <a:gd name="T17" fmla="*/ 2147483646 h 108"/>
              <a:gd name="T18" fmla="*/ 2147483646 w 274"/>
              <a:gd name="T19" fmla="*/ 2147483646 h 108"/>
              <a:gd name="T20" fmla="*/ 2147483646 w 274"/>
              <a:gd name="T21" fmla="*/ 2147483646 h 108"/>
              <a:gd name="T22" fmla="*/ 2147483646 w 274"/>
              <a:gd name="T23" fmla="*/ 2147483646 h 108"/>
              <a:gd name="T24" fmla="*/ 2147483646 w 274"/>
              <a:gd name="T25" fmla="*/ 2147483646 h 108"/>
              <a:gd name="T26" fmla="*/ 2147483646 w 274"/>
              <a:gd name="T27" fmla="*/ 2147483646 h 108"/>
              <a:gd name="T28" fmla="*/ 2147483646 w 274"/>
              <a:gd name="T29" fmla="*/ 2147483646 h 108"/>
              <a:gd name="T30" fmla="*/ 2147483646 w 274"/>
              <a:gd name="T31" fmla="*/ 2147483646 h 108"/>
              <a:gd name="T32" fmla="*/ 2147483646 w 274"/>
              <a:gd name="T33" fmla="*/ 0 h 1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4" h="108">
                <a:moveTo>
                  <a:pt x="147" y="0"/>
                </a:moveTo>
                <a:lnTo>
                  <a:pt x="88" y="0"/>
                </a:lnTo>
                <a:lnTo>
                  <a:pt x="49" y="0"/>
                </a:lnTo>
                <a:lnTo>
                  <a:pt x="20" y="10"/>
                </a:lnTo>
                <a:lnTo>
                  <a:pt x="0" y="29"/>
                </a:lnTo>
                <a:lnTo>
                  <a:pt x="10" y="49"/>
                </a:lnTo>
                <a:lnTo>
                  <a:pt x="39" y="69"/>
                </a:lnTo>
                <a:lnTo>
                  <a:pt x="78" y="88"/>
                </a:lnTo>
                <a:lnTo>
                  <a:pt x="127" y="98"/>
                </a:lnTo>
                <a:lnTo>
                  <a:pt x="186" y="108"/>
                </a:lnTo>
                <a:lnTo>
                  <a:pt x="225" y="108"/>
                </a:lnTo>
                <a:lnTo>
                  <a:pt x="255" y="98"/>
                </a:lnTo>
                <a:lnTo>
                  <a:pt x="274" y="78"/>
                </a:lnTo>
                <a:lnTo>
                  <a:pt x="265" y="59"/>
                </a:lnTo>
                <a:lnTo>
                  <a:pt x="245" y="39"/>
                </a:lnTo>
                <a:lnTo>
                  <a:pt x="196" y="20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9" name="Freeform 25"/>
          <p:cNvSpPr>
            <a:spLocks/>
          </p:cNvSpPr>
          <p:nvPr/>
        </p:nvSpPr>
        <p:spPr bwMode="auto">
          <a:xfrm>
            <a:off x="7591426" y="4637089"/>
            <a:ext cx="496889" cy="512763"/>
          </a:xfrm>
          <a:custGeom>
            <a:avLst/>
            <a:gdLst>
              <a:gd name="T0" fmla="*/ 2147483646 w 313"/>
              <a:gd name="T1" fmla="*/ 0 h 323"/>
              <a:gd name="T2" fmla="*/ 0 w 313"/>
              <a:gd name="T3" fmla="*/ 2147483646 h 323"/>
              <a:gd name="T4" fmla="*/ 2147483646 w 313"/>
              <a:gd name="T5" fmla="*/ 2147483646 h 323"/>
              <a:gd name="T6" fmla="*/ 2147483646 w 313"/>
              <a:gd name="T7" fmla="*/ 2147483646 h 323"/>
              <a:gd name="T8" fmla="*/ 2147483646 w 313"/>
              <a:gd name="T9" fmla="*/ 2147483646 h 323"/>
              <a:gd name="T10" fmla="*/ 2147483646 w 313"/>
              <a:gd name="T11" fmla="*/ 2147483646 h 323"/>
              <a:gd name="T12" fmla="*/ 2147483646 w 313"/>
              <a:gd name="T13" fmla="*/ 2147483646 h 323"/>
              <a:gd name="T14" fmla="*/ 2147483646 w 313"/>
              <a:gd name="T15" fmla="*/ 2147483646 h 323"/>
              <a:gd name="T16" fmla="*/ 2147483646 w 313"/>
              <a:gd name="T17" fmla="*/ 2147483646 h 323"/>
              <a:gd name="T18" fmla="*/ 2147483646 w 313"/>
              <a:gd name="T19" fmla="*/ 2147483646 h 323"/>
              <a:gd name="T20" fmla="*/ 2147483646 w 313"/>
              <a:gd name="T21" fmla="*/ 2147483646 h 323"/>
              <a:gd name="T22" fmla="*/ 2147483646 w 313"/>
              <a:gd name="T23" fmla="*/ 2147483646 h 323"/>
              <a:gd name="T24" fmla="*/ 2147483646 w 313"/>
              <a:gd name="T25" fmla="*/ 2147483646 h 323"/>
              <a:gd name="T26" fmla="*/ 2147483646 w 313"/>
              <a:gd name="T27" fmla="*/ 2147483646 h 323"/>
              <a:gd name="T28" fmla="*/ 2147483646 w 313"/>
              <a:gd name="T29" fmla="*/ 2147483646 h 323"/>
              <a:gd name="T30" fmla="*/ 2147483646 w 313"/>
              <a:gd name="T31" fmla="*/ 0 h 323"/>
              <a:gd name="T32" fmla="*/ 2147483646 w 313"/>
              <a:gd name="T33" fmla="*/ 0 h 32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13" h="323">
                <a:moveTo>
                  <a:pt x="9" y="0"/>
                </a:moveTo>
                <a:lnTo>
                  <a:pt x="0" y="29"/>
                </a:lnTo>
                <a:lnTo>
                  <a:pt x="19" y="78"/>
                </a:lnTo>
                <a:lnTo>
                  <a:pt x="58" y="137"/>
                </a:lnTo>
                <a:lnTo>
                  <a:pt x="107" y="205"/>
                </a:lnTo>
                <a:lnTo>
                  <a:pt x="166" y="264"/>
                </a:lnTo>
                <a:lnTo>
                  <a:pt x="225" y="303"/>
                </a:lnTo>
                <a:lnTo>
                  <a:pt x="274" y="323"/>
                </a:lnTo>
                <a:lnTo>
                  <a:pt x="303" y="323"/>
                </a:lnTo>
                <a:lnTo>
                  <a:pt x="313" y="294"/>
                </a:lnTo>
                <a:lnTo>
                  <a:pt x="294" y="245"/>
                </a:lnTo>
                <a:lnTo>
                  <a:pt x="254" y="186"/>
                </a:lnTo>
                <a:lnTo>
                  <a:pt x="205" y="117"/>
                </a:lnTo>
                <a:lnTo>
                  <a:pt x="147" y="58"/>
                </a:lnTo>
                <a:lnTo>
                  <a:pt x="88" y="19"/>
                </a:lnTo>
                <a:lnTo>
                  <a:pt x="39" y="0"/>
                </a:lnTo>
                <a:lnTo>
                  <a:pt x="9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0" name="Freeform 26"/>
          <p:cNvSpPr>
            <a:spLocks/>
          </p:cNvSpPr>
          <p:nvPr/>
        </p:nvSpPr>
        <p:spPr bwMode="auto">
          <a:xfrm>
            <a:off x="6400803" y="3803651"/>
            <a:ext cx="373063" cy="77788"/>
          </a:xfrm>
          <a:custGeom>
            <a:avLst/>
            <a:gdLst>
              <a:gd name="T0" fmla="*/ 0 w 235"/>
              <a:gd name="T1" fmla="*/ 2147483646 h 49"/>
              <a:gd name="T2" fmla="*/ 2147483646 w 235"/>
              <a:gd name="T3" fmla="*/ 2147483646 h 49"/>
              <a:gd name="T4" fmla="*/ 2147483646 w 235"/>
              <a:gd name="T5" fmla="*/ 0 h 49"/>
              <a:gd name="T6" fmla="*/ 2147483646 w 235"/>
              <a:gd name="T7" fmla="*/ 2147483646 h 49"/>
              <a:gd name="T8" fmla="*/ 2147483646 w 235"/>
              <a:gd name="T9" fmla="*/ 2147483646 h 49"/>
              <a:gd name="T10" fmla="*/ 2147483646 w 235"/>
              <a:gd name="T11" fmla="*/ 2147483646 h 49"/>
              <a:gd name="T12" fmla="*/ 2147483646 w 235"/>
              <a:gd name="T13" fmla="*/ 2147483646 h 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" h="49">
                <a:moveTo>
                  <a:pt x="0" y="49"/>
                </a:moveTo>
                <a:lnTo>
                  <a:pt x="58" y="10"/>
                </a:lnTo>
                <a:lnTo>
                  <a:pt x="117" y="0"/>
                </a:lnTo>
                <a:lnTo>
                  <a:pt x="147" y="10"/>
                </a:lnTo>
                <a:lnTo>
                  <a:pt x="186" y="29"/>
                </a:lnTo>
                <a:lnTo>
                  <a:pt x="215" y="39"/>
                </a:lnTo>
                <a:lnTo>
                  <a:pt x="235" y="49"/>
                </a:lnTo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7031040" y="5273676"/>
            <a:ext cx="279401" cy="141289"/>
          </a:xfrm>
          <a:prstGeom prst="ellipse">
            <a:avLst/>
          </a:pr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2" name="Freeform 28"/>
          <p:cNvSpPr>
            <a:spLocks/>
          </p:cNvSpPr>
          <p:nvPr/>
        </p:nvSpPr>
        <p:spPr bwMode="auto">
          <a:xfrm>
            <a:off x="6953253" y="5056189"/>
            <a:ext cx="373063" cy="265113"/>
          </a:xfrm>
          <a:custGeom>
            <a:avLst/>
            <a:gdLst>
              <a:gd name="T0" fmla="*/ 2147483646 w 235"/>
              <a:gd name="T1" fmla="*/ 2147483646 h 167"/>
              <a:gd name="T2" fmla="*/ 2147483646 w 235"/>
              <a:gd name="T3" fmla="*/ 2147483646 h 167"/>
              <a:gd name="T4" fmla="*/ 2147483646 w 235"/>
              <a:gd name="T5" fmla="*/ 0 h 167"/>
              <a:gd name="T6" fmla="*/ 2147483646 w 235"/>
              <a:gd name="T7" fmla="*/ 2147483646 h 167"/>
              <a:gd name="T8" fmla="*/ 0 w 235"/>
              <a:gd name="T9" fmla="*/ 2147483646 h 167"/>
              <a:gd name="T10" fmla="*/ 0 w 235"/>
              <a:gd name="T11" fmla="*/ 2147483646 h 167"/>
              <a:gd name="T12" fmla="*/ 2147483646 w 235"/>
              <a:gd name="T13" fmla="*/ 2147483646 h 167"/>
              <a:gd name="T14" fmla="*/ 2147483646 w 235"/>
              <a:gd name="T15" fmla="*/ 2147483646 h 167"/>
              <a:gd name="T16" fmla="*/ 2147483646 w 235"/>
              <a:gd name="T17" fmla="*/ 2147483646 h 167"/>
              <a:gd name="T18" fmla="*/ 2147483646 w 235"/>
              <a:gd name="T19" fmla="*/ 2147483646 h 167"/>
              <a:gd name="T20" fmla="*/ 2147483646 w 235"/>
              <a:gd name="T21" fmla="*/ 2147483646 h 167"/>
              <a:gd name="T22" fmla="*/ 2147483646 w 235"/>
              <a:gd name="T23" fmla="*/ 2147483646 h 167"/>
              <a:gd name="T24" fmla="*/ 2147483646 w 235"/>
              <a:gd name="T25" fmla="*/ 2147483646 h 167"/>
              <a:gd name="T26" fmla="*/ 2147483646 w 235"/>
              <a:gd name="T27" fmla="*/ 2147483646 h 167"/>
              <a:gd name="T28" fmla="*/ 2147483646 w 235"/>
              <a:gd name="T29" fmla="*/ 2147483646 h 167"/>
              <a:gd name="T30" fmla="*/ 2147483646 w 235"/>
              <a:gd name="T31" fmla="*/ 2147483646 h 167"/>
              <a:gd name="T32" fmla="*/ 2147483646 w 235"/>
              <a:gd name="T33" fmla="*/ 2147483646 h 1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35" h="167">
                <a:moveTo>
                  <a:pt x="137" y="39"/>
                </a:moveTo>
                <a:lnTo>
                  <a:pt x="88" y="20"/>
                </a:lnTo>
                <a:lnTo>
                  <a:pt x="49" y="0"/>
                </a:lnTo>
                <a:lnTo>
                  <a:pt x="19" y="10"/>
                </a:lnTo>
                <a:lnTo>
                  <a:pt x="0" y="20"/>
                </a:lnTo>
                <a:lnTo>
                  <a:pt x="0" y="39"/>
                </a:lnTo>
                <a:lnTo>
                  <a:pt x="10" y="69"/>
                </a:lnTo>
                <a:lnTo>
                  <a:pt x="39" y="98"/>
                </a:lnTo>
                <a:lnTo>
                  <a:pt x="88" y="128"/>
                </a:lnTo>
                <a:lnTo>
                  <a:pt x="137" y="157"/>
                </a:lnTo>
                <a:lnTo>
                  <a:pt x="176" y="167"/>
                </a:lnTo>
                <a:lnTo>
                  <a:pt x="215" y="167"/>
                </a:lnTo>
                <a:lnTo>
                  <a:pt x="235" y="157"/>
                </a:lnTo>
                <a:lnTo>
                  <a:pt x="235" y="137"/>
                </a:lnTo>
                <a:lnTo>
                  <a:pt x="215" y="108"/>
                </a:lnTo>
                <a:lnTo>
                  <a:pt x="186" y="69"/>
                </a:lnTo>
                <a:lnTo>
                  <a:pt x="137" y="39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3" name="Freeform 29"/>
          <p:cNvSpPr>
            <a:spLocks/>
          </p:cNvSpPr>
          <p:nvPr/>
        </p:nvSpPr>
        <p:spPr bwMode="auto">
          <a:xfrm>
            <a:off x="6905629" y="4637091"/>
            <a:ext cx="296863" cy="590551"/>
          </a:xfrm>
          <a:custGeom>
            <a:avLst/>
            <a:gdLst>
              <a:gd name="T0" fmla="*/ 2147483646 w 187"/>
              <a:gd name="T1" fmla="*/ 0 h 372"/>
              <a:gd name="T2" fmla="*/ 2147483646 w 187"/>
              <a:gd name="T3" fmla="*/ 2147483646 h 372"/>
              <a:gd name="T4" fmla="*/ 2147483646 w 187"/>
              <a:gd name="T5" fmla="*/ 2147483646 h 372"/>
              <a:gd name="T6" fmla="*/ 2147483646 w 187"/>
              <a:gd name="T7" fmla="*/ 2147483646 h 372"/>
              <a:gd name="T8" fmla="*/ 2147483646 w 187"/>
              <a:gd name="T9" fmla="*/ 2147483646 h 372"/>
              <a:gd name="T10" fmla="*/ 0 w 187"/>
              <a:gd name="T11" fmla="*/ 2147483646 h 372"/>
              <a:gd name="T12" fmla="*/ 0 w 187"/>
              <a:gd name="T13" fmla="*/ 2147483646 h 372"/>
              <a:gd name="T14" fmla="*/ 2147483646 w 187"/>
              <a:gd name="T15" fmla="*/ 2147483646 h 372"/>
              <a:gd name="T16" fmla="*/ 2147483646 w 187"/>
              <a:gd name="T17" fmla="*/ 2147483646 h 372"/>
              <a:gd name="T18" fmla="*/ 2147483646 w 187"/>
              <a:gd name="T19" fmla="*/ 2147483646 h 372"/>
              <a:gd name="T20" fmla="*/ 2147483646 w 187"/>
              <a:gd name="T21" fmla="*/ 2147483646 h 372"/>
              <a:gd name="T22" fmla="*/ 2147483646 w 187"/>
              <a:gd name="T23" fmla="*/ 2147483646 h 372"/>
              <a:gd name="T24" fmla="*/ 2147483646 w 187"/>
              <a:gd name="T25" fmla="*/ 2147483646 h 372"/>
              <a:gd name="T26" fmla="*/ 2147483646 w 187"/>
              <a:gd name="T27" fmla="*/ 2147483646 h 372"/>
              <a:gd name="T28" fmla="*/ 2147483646 w 187"/>
              <a:gd name="T29" fmla="*/ 2147483646 h 372"/>
              <a:gd name="T30" fmla="*/ 2147483646 w 187"/>
              <a:gd name="T31" fmla="*/ 2147483646 h 372"/>
              <a:gd name="T32" fmla="*/ 2147483646 w 187"/>
              <a:gd name="T33" fmla="*/ 0 h 37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87" h="372">
                <a:moveTo>
                  <a:pt x="147" y="0"/>
                </a:moveTo>
                <a:lnTo>
                  <a:pt x="108" y="9"/>
                </a:lnTo>
                <a:lnTo>
                  <a:pt x="69" y="39"/>
                </a:lnTo>
                <a:lnTo>
                  <a:pt x="40" y="98"/>
                </a:lnTo>
                <a:lnTo>
                  <a:pt x="10" y="166"/>
                </a:lnTo>
                <a:lnTo>
                  <a:pt x="0" y="235"/>
                </a:lnTo>
                <a:lnTo>
                  <a:pt x="0" y="303"/>
                </a:lnTo>
                <a:lnTo>
                  <a:pt x="10" y="343"/>
                </a:lnTo>
                <a:lnTo>
                  <a:pt x="40" y="372"/>
                </a:lnTo>
                <a:lnTo>
                  <a:pt x="79" y="362"/>
                </a:lnTo>
                <a:lnTo>
                  <a:pt x="118" y="333"/>
                </a:lnTo>
                <a:lnTo>
                  <a:pt x="147" y="274"/>
                </a:lnTo>
                <a:lnTo>
                  <a:pt x="177" y="205"/>
                </a:lnTo>
                <a:lnTo>
                  <a:pt x="187" y="137"/>
                </a:lnTo>
                <a:lnTo>
                  <a:pt x="187" y="78"/>
                </a:lnTo>
                <a:lnTo>
                  <a:pt x="177" y="29"/>
                </a:lnTo>
                <a:lnTo>
                  <a:pt x="147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5661028" y="5040315"/>
            <a:ext cx="747713" cy="280987"/>
            <a:chOff x="2606" y="2699"/>
            <a:chExt cx="471" cy="177"/>
          </a:xfrm>
        </p:grpSpPr>
        <p:sp>
          <p:nvSpPr>
            <p:cNvPr id="11311" name="Oval 31"/>
            <p:cNvSpPr>
              <a:spLocks noChangeArrowheads="1"/>
            </p:cNvSpPr>
            <p:nvPr/>
          </p:nvSpPr>
          <p:spPr bwMode="auto">
            <a:xfrm>
              <a:off x="2724" y="2739"/>
              <a:ext cx="353" cy="137"/>
            </a:xfrm>
            <a:prstGeom prst="ellipse">
              <a:avLst/>
            </a:prstGeom>
            <a:solidFill>
              <a:srgbClr val="FF9966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312" name="Group 32"/>
            <p:cNvGrpSpPr>
              <a:grpSpLocks/>
            </p:cNvGrpSpPr>
            <p:nvPr/>
          </p:nvGrpSpPr>
          <p:grpSpPr bwMode="auto">
            <a:xfrm>
              <a:off x="2606" y="2699"/>
              <a:ext cx="157" cy="167"/>
              <a:chOff x="2606" y="2699"/>
              <a:chExt cx="157" cy="167"/>
            </a:xfrm>
          </p:grpSpPr>
          <p:sp>
            <p:nvSpPr>
              <p:cNvPr id="11313" name="Freeform 33"/>
              <p:cNvSpPr>
                <a:spLocks/>
              </p:cNvSpPr>
              <p:nvPr/>
            </p:nvSpPr>
            <p:spPr bwMode="auto">
              <a:xfrm>
                <a:off x="2655" y="2699"/>
                <a:ext cx="108" cy="79"/>
              </a:xfrm>
              <a:custGeom>
                <a:avLst/>
                <a:gdLst>
                  <a:gd name="T0" fmla="*/ 69 w 108"/>
                  <a:gd name="T1" fmla="*/ 20 h 79"/>
                  <a:gd name="T2" fmla="*/ 30 w 108"/>
                  <a:gd name="T3" fmla="*/ 0 h 79"/>
                  <a:gd name="T4" fmla="*/ 0 w 108"/>
                  <a:gd name="T5" fmla="*/ 10 h 79"/>
                  <a:gd name="T6" fmla="*/ 10 w 108"/>
                  <a:gd name="T7" fmla="*/ 30 h 79"/>
                  <a:gd name="T8" fmla="*/ 49 w 108"/>
                  <a:gd name="T9" fmla="*/ 59 h 79"/>
                  <a:gd name="T10" fmla="*/ 89 w 108"/>
                  <a:gd name="T11" fmla="*/ 79 h 79"/>
                  <a:gd name="T12" fmla="*/ 108 w 108"/>
                  <a:gd name="T13" fmla="*/ 79 h 79"/>
                  <a:gd name="T14" fmla="*/ 108 w 108"/>
                  <a:gd name="T15" fmla="*/ 69 h 79"/>
                  <a:gd name="T16" fmla="*/ 108 w 108"/>
                  <a:gd name="T17" fmla="*/ 59 h 79"/>
                  <a:gd name="T18" fmla="*/ 108 w 108"/>
                  <a:gd name="T19" fmla="*/ 49 h 79"/>
                  <a:gd name="T20" fmla="*/ 69 w 108"/>
                  <a:gd name="T21" fmla="*/ 20 h 7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8" h="79">
                    <a:moveTo>
                      <a:pt x="69" y="2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10" y="30"/>
                    </a:lnTo>
                    <a:lnTo>
                      <a:pt x="49" y="59"/>
                    </a:lnTo>
                    <a:lnTo>
                      <a:pt x="89" y="79"/>
                    </a:lnTo>
                    <a:lnTo>
                      <a:pt x="108" y="79"/>
                    </a:lnTo>
                    <a:lnTo>
                      <a:pt x="108" y="69"/>
                    </a:lnTo>
                    <a:lnTo>
                      <a:pt x="108" y="59"/>
                    </a:lnTo>
                    <a:lnTo>
                      <a:pt x="108" y="49"/>
                    </a:lnTo>
                    <a:lnTo>
                      <a:pt x="69" y="2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4" name="Freeform 34"/>
              <p:cNvSpPr>
                <a:spLocks/>
              </p:cNvSpPr>
              <p:nvPr/>
            </p:nvSpPr>
            <p:spPr bwMode="auto">
              <a:xfrm>
                <a:off x="2606" y="2768"/>
                <a:ext cx="118" cy="59"/>
              </a:xfrm>
              <a:custGeom>
                <a:avLst/>
                <a:gdLst>
                  <a:gd name="T0" fmla="*/ 69 w 118"/>
                  <a:gd name="T1" fmla="*/ 10 h 59"/>
                  <a:gd name="T2" fmla="*/ 30 w 118"/>
                  <a:gd name="T3" fmla="*/ 0 h 59"/>
                  <a:gd name="T4" fmla="*/ 0 w 118"/>
                  <a:gd name="T5" fmla="*/ 10 h 59"/>
                  <a:gd name="T6" fmla="*/ 20 w 118"/>
                  <a:gd name="T7" fmla="*/ 29 h 59"/>
                  <a:gd name="T8" fmla="*/ 59 w 118"/>
                  <a:gd name="T9" fmla="*/ 49 h 59"/>
                  <a:gd name="T10" fmla="*/ 98 w 118"/>
                  <a:gd name="T11" fmla="*/ 59 h 59"/>
                  <a:gd name="T12" fmla="*/ 118 w 118"/>
                  <a:gd name="T13" fmla="*/ 59 h 59"/>
                  <a:gd name="T14" fmla="*/ 118 w 118"/>
                  <a:gd name="T15" fmla="*/ 49 h 59"/>
                  <a:gd name="T16" fmla="*/ 118 w 118"/>
                  <a:gd name="T17" fmla="*/ 39 h 59"/>
                  <a:gd name="T18" fmla="*/ 108 w 118"/>
                  <a:gd name="T19" fmla="*/ 20 h 59"/>
                  <a:gd name="T20" fmla="*/ 69 w 118"/>
                  <a:gd name="T21" fmla="*/ 10 h 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" h="59">
                    <a:moveTo>
                      <a:pt x="69" y="10"/>
                    </a:moveTo>
                    <a:lnTo>
                      <a:pt x="30" y="0"/>
                    </a:lnTo>
                    <a:lnTo>
                      <a:pt x="0" y="10"/>
                    </a:lnTo>
                    <a:lnTo>
                      <a:pt x="20" y="29"/>
                    </a:lnTo>
                    <a:lnTo>
                      <a:pt x="59" y="49"/>
                    </a:lnTo>
                    <a:lnTo>
                      <a:pt x="98" y="59"/>
                    </a:lnTo>
                    <a:lnTo>
                      <a:pt x="118" y="59"/>
                    </a:lnTo>
                    <a:lnTo>
                      <a:pt x="118" y="49"/>
                    </a:lnTo>
                    <a:lnTo>
                      <a:pt x="118" y="39"/>
                    </a:lnTo>
                    <a:lnTo>
                      <a:pt x="108" y="20"/>
                    </a:lnTo>
                    <a:lnTo>
                      <a:pt x="69" y="1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5" name="Freeform 35"/>
              <p:cNvSpPr>
                <a:spLocks/>
              </p:cNvSpPr>
              <p:nvPr/>
            </p:nvSpPr>
            <p:spPr bwMode="auto">
              <a:xfrm>
                <a:off x="2606" y="2827"/>
                <a:ext cx="128" cy="39"/>
              </a:xfrm>
              <a:custGeom>
                <a:avLst/>
                <a:gdLst>
                  <a:gd name="T0" fmla="*/ 59 w 128"/>
                  <a:gd name="T1" fmla="*/ 0 h 39"/>
                  <a:gd name="T2" fmla="*/ 20 w 128"/>
                  <a:gd name="T3" fmla="*/ 10 h 39"/>
                  <a:gd name="T4" fmla="*/ 10 w 128"/>
                  <a:gd name="T5" fmla="*/ 10 h 39"/>
                  <a:gd name="T6" fmla="*/ 0 w 128"/>
                  <a:gd name="T7" fmla="*/ 19 h 39"/>
                  <a:gd name="T8" fmla="*/ 10 w 128"/>
                  <a:gd name="T9" fmla="*/ 29 h 39"/>
                  <a:gd name="T10" fmla="*/ 20 w 128"/>
                  <a:gd name="T11" fmla="*/ 39 h 39"/>
                  <a:gd name="T12" fmla="*/ 59 w 128"/>
                  <a:gd name="T13" fmla="*/ 39 h 39"/>
                  <a:gd name="T14" fmla="*/ 108 w 128"/>
                  <a:gd name="T15" fmla="*/ 29 h 39"/>
                  <a:gd name="T16" fmla="*/ 128 w 128"/>
                  <a:gd name="T17" fmla="*/ 29 h 39"/>
                  <a:gd name="T18" fmla="*/ 128 w 128"/>
                  <a:gd name="T19" fmla="*/ 19 h 39"/>
                  <a:gd name="T20" fmla="*/ 128 w 128"/>
                  <a:gd name="T21" fmla="*/ 10 h 39"/>
                  <a:gd name="T22" fmla="*/ 108 w 128"/>
                  <a:gd name="T23" fmla="*/ 0 h 39"/>
                  <a:gd name="T24" fmla="*/ 59 w 128"/>
                  <a:gd name="T25" fmla="*/ 0 h 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8" h="39">
                    <a:moveTo>
                      <a:pt x="59" y="0"/>
                    </a:moveTo>
                    <a:lnTo>
                      <a:pt x="20" y="10"/>
                    </a:lnTo>
                    <a:lnTo>
                      <a:pt x="10" y="10"/>
                    </a:lnTo>
                    <a:lnTo>
                      <a:pt x="0" y="19"/>
                    </a:lnTo>
                    <a:lnTo>
                      <a:pt x="10" y="29"/>
                    </a:lnTo>
                    <a:lnTo>
                      <a:pt x="20" y="39"/>
                    </a:lnTo>
                    <a:lnTo>
                      <a:pt x="59" y="39"/>
                    </a:lnTo>
                    <a:lnTo>
                      <a:pt x="108" y="29"/>
                    </a:lnTo>
                    <a:lnTo>
                      <a:pt x="128" y="29"/>
                    </a:lnTo>
                    <a:lnTo>
                      <a:pt x="128" y="19"/>
                    </a:lnTo>
                    <a:lnTo>
                      <a:pt x="128" y="10"/>
                    </a:lnTo>
                    <a:lnTo>
                      <a:pt x="108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9966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295" name="Freeform 36"/>
          <p:cNvSpPr>
            <a:spLocks/>
          </p:cNvSpPr>
          <p:nvPr/>
        </p:nvSpPr>
        <p:spPr bwMode="auto">
          <a:xfrm>
            <a:off x="6299201" y="4667253"/>
            <a:ext cx="404815" cy="528639"/>
          </a:xfrm>
          <a:custGeom>
            <a:avLst/>
            <a:gdLst>
              <a:gd name="T0" fmla="*/ 2147483646 w 255"/>
              <a:gd name="T1" fmla="*/ 0 h 333"/>
              <a:gd name="T2" fmla="*/ 2147483646 w 255"/>
              <a:gd name="T3" fmla="*/ 0 h 333"/>
              <a:gd name="T4" fmla="*/ 2147483646 w 255"/>
              <a:gd name="T5" fmla="*/ 2147483646 h 333"/>
              <a:gd name="T6" fmla="*/ 2147483646 w 255"/>
              <a:gd name="T7" fmla="*/ 2147483646 h 333"/>
              <a:gd name="T8" fmla="*/ 2147483646 w 255"/>
              <a:gd name="T9" fmla="*/ 2147483646 h 333"/>
              <a:gd name="T10" fmla="*/ 2147483646 w 255"/>
              <a:gd name="T11" fmla="*/ 2147483646 h 333"/>
              <a:gd name="T12" fmla="*/ 2147483646 w 255"/>
              <a:gd name="T13" fmla="*/ 2147483646 h 333"/>
              <a:gd name="T14" fmla="*/ 0 w 255"/>
              <a:gd name="T15" fmla="*/ 2147483646 h 333"/>
              <a:gd name="T16" fmla="*/ 2147483646 w 255"/>
              <a:gd name="T17" fmla="*/ 2147483646 h 333"/>
              <a:gd name="T18" fmla="*/ 2147483646 w 255"/>
              <a:gd name="T19" fmla="*/ 2147483646 h 333"/>
              <a:gd name="T20" fmla="*/ 2147483646 w 255"/>
              <a:gd name="T21" fmla="*/ 2147483646 h 333"/>
              <a:gd name="T22" fmla="*/ 2147483646 w 255"/>
              <a:gd name="T23" fmla="*/ 2147483646 h 333"/>
              <a:gd name="T24" fmla="*/ 2147483646 w 255"/>
              <a:gd name="T25" fmla="*/ 2147483646 h 333"/>
              <a:gd name="T26" fmla="*/ 2147483646 w 255"/>
              <a:gd name="T27" fmla="*/ 2147483646 h 333"/>
              <a:gd name="T28" fmla="*/ 2147483646 w 255"/>
              <a:gd name="T29" fmla="*/ 2147483646 h 333"/>
              <a:gd name="T30" fmla="*/ 2147483646 w 255"/>
              <a:gd name="T31" fmla="*/ 2147483646 h 333"/>
              <a:gd name="T32" fmla="*/ 2147483646 w 255"/>
              <a:gd name="T33" fmla="*/ 0 h 3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5" h="333">
                <a:moveTo>
                  <a:pt x="245" y="0"/>
                </a:moveTo>
                <a:lnTo>
                  <a:pt x="216" y="0"/>
                </a:lnTo>
                <a:lnTo>
                  <a:pt x="177" y="20"/>
                </a:lnTo>
                <a:lnTo>
                  <a:pt x="118" y="69"/>
                </a:lnTo>
                <a:lnTo>
                  <a:pt x="69" y="128"/>
                </a:lnTo>
                <a:lnTo>
                  <a:pt x="30" y="196"/>
                </a:lnTo>
                <a:lnTo>
                  <a:pt x="10" y="255"/>
                </a:lnTo>
                <a:lnTo>
                  <a:pt x="0" y="304"/>
                </a:lnTo>
                <a:lnTo>
                  <a:pt x="10" y="333"/>
                </a:lnTo>
                <a:lnTo>
                  <a:pt x="39" y="333"/>
                </a:lnTo>
                <a:lnTo>
                  <a:pt x="88" y="314"/>
                </a:lnTo>
                <a:lnTo>
                  <a:pt x="137" y="265"/>
                </a:lnTo>
                <a:lnTo>
                  <a:pt x="186" y="206"/>
                </a:lnTo>
                <a:lnTo>
                  <a:pt x="226" y="137"/>
                </a:lnTo>
                <a:lnTo>
                  <a:pt x="245" y="79"/>
                </a:lnTo>
                <a:lnTo>
                  <a:pt x="255" y="30"/>
                </a:lnTo>
                <a:lnTo>
                  <a:pt x="245" y="0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96" name="Oval 37"/>
          <p:cNvSpPr>
            <a:spLocks noChangeArrowheads="1"/>
          </p:cNvSpPr>
          <p:nvPr/>
        </p:nvSpPr>
        <p:spPr bwMode="auto">
          <a:xfrm>
            <a:off x="6477000" y="3956052"/>
            <a:ext cx="228601" cy="1524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7" name="Line 38"/>
          <p:cNvSpPr>
            <a:spLocks noChangeShapeType="1"/>
          </p:cNvSpPr>
          <p:nvPr/>
        </p:nvSpPr>
        <p:spPr bwMode="auto">
          <a:xfrm flipH="1" flipV="1">
            <a:off x="6629401" y="3041652"/>
            <a:ext cx="0" cy="7620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8" name="Line 39"/>
          <p:cNvSpPr>
            <a:spLocks noChangeShapeType="1"/>
          </p:cNvSpPr>
          <p:nvPr/>
        </p:nvSpPr>
        <p:spPr bwMode="auto">
          <a:xfrm flipH="1">
            <a:off x="5943601" y="5099052"/>
            <a:ext cx="457200" cy="685801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99" name="Line 40"/>
          <p:cNvSpPr>
            <a:spLocks noChangeShapeType="1"/>
          </p:cNvSpPr>
          <p:nvPr/>
        </p:nvSpPr>
        <p:spPr bwMode="auto">
          <a:xfrm flipH="1">
            <a:off x="6096002" y="5175252"/>
            <a:ext cx="1905001" cy="7620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00" name="Line 47"/>
          <p:cNvSpPr>
            <a:spLocks noChangeShapeType="1"/>
          </p:cNvSpPr>
          <p:nvPr/>
        </p:nvSpPr>
        <p:spPr bwMode="auto">
          <a:xfrm>
            <a:off x="4583113" y="4321175"/>
            <a:ext cx="1066800" cy="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 type="triangle" w="med" len="med"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CC33"/>
            </a:extrusionClr>
            <a:contourClr>
              <a:srgbClr val="33CC33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  <a:flatTx/>
          </a:bodyPr>
          <a:lstStyle/>
          <a:p>
            <a:endParaRPr lang="zh-CN" altLang="en-US"/>
          </a:p>
        </p:txBody>
      </p:sp>
      <p:sp>
        <p:nvSpPr>
          <p:cNvPr id="11301" name="Rectangle 59"/>
          <p:cNvSpPr>
            <a:spLocks noChangeArrowheads="1"/>
          </p:cNvSpPr>
          <p:nvPr/>
        </p:nvSpPr>
        <p:spPr bwMode="auto">
          <a:xfrm>
            <a:off x="4556354" y="3095626"/>
            <a:ext cx="1069524" cy="6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感知</a:t>
            </a:r>
            <a:endParaRPr lang="en-US" altLang="zh-CN" sz="180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1">
                <a:latin typeface="Arial" panose="020B0604020202020204" pitchFamily="34" charset="0"/>
                <a:ea typeface="宋体" panose="02010600030101010101" pitchFamily="2" charset="-122"/>
              </a:rPr>
              <a:t>percepts</a:t>
            </a:r>
          </a:p>
        </p:txBody>
      </p:sp>
      <p:sp>
        <p:nvSpPr>
          <p:cNvPr id="11302" name="Rectangle 60"/>
          <p:cNvSpPr>
            <a:spLocks noChangeArrowheads="1"/>
          </p:cNvSpPr>
          <p:nvPr/>
        </p:nvSpPr>
        <p:spPr bwMode="auto">
          <a:xfrm>
            <a:off x="6152162" y="2519365"/>
            <a:ext cx="992579" cy="6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传感器</a:t>
            </a:r>
            <a:endParaRPr lang="en-US" altLang="zh-CN" sz="180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1">
                <a:latin typeface="Arial" panose="020B0604020202020204" pitchFamily="34" charset="0"/>
                <a:ea typeface="宋体" panose="02010600030101010101" pitchFamily="2" charset="-122"/>
              </a:rPr>
              <a:t>sensors</a:t>
            </a:r>
            <a:endParaRPr lang="zh-CN" altLang="en-US" sz="180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3" name="Rectangle 62"/>
          <p:cNvSpPr>
            <a:spLocks noChangeArrowheads="1"/>
          </p:cNvSpPr>
          <p:nvPr/>
        </p:nvSpPr>
        <p:spPr bwMode="auto">
          <a:xfrm>
            <a:off x="4757740" y="5840415"/>
            <a:ext cx="1371600" cy="6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执行器</a:t>
            </a:r>
            <a:endParaRPr lang="en-US" altLang="zh-CN" sz="180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1">
                <a:latin typeface="Arial" panose="020B0604020202020204" pitchFamily="34" charset="0"/>
                <a:ea typeface="宋体" panose="02010600030101010101" pitchFamily="2" charset="-122"/>
              </a:rPr>
              <a:t>actuators</a:t>
            </a:r>
            <a:endParaRPr lang="zh-CN" altLang="en-US" sz="180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4" name="Rectangle 64"/>
          <p:cNvSpPr>
            <a:spLocks noChangeArrowheads="1"/>
          </p:cNvSpPr>
          <p:nvPr/>
        </p:nvSpPr>
        <p:spPr bwMode="auto">
          <a:xfrm>
            <a:off x="4684893" y="4529139"/>
            <a:ext cx="915635" cy="6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行动</a:t>
            </a:r>
            <a:endParaRPr lang="en-US" altLang="zh-CN" sz="1801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1">
                <a:latin typeface="Arial" panose="020B0604020202020204" pitchFamily="34" charset="0"/>
                <a:ea typeface="宋体" panose="02010600030101010101" pitchFamily="2" charset="-122"/>
              </a:rPr>
              <a:t>actions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DF7A2E-8CE8-4D2B-B0E8-4FB4A640E6EC}"/>
              </a:ext>
            </a:extLst>
          </p:cNvPr>
          <p:cNvSpPr/>
          <p:nvPr/>
        </p:nvSpPr>
        <p:spPr>
          <a:xfrm>
            <a:off x="2682876" y="3524249"/>
            <a:ext cx="1717675" cy="103505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306" name="文本框 5"/>
          <p:cNvSpPr txBox="1">
            <a:spLocks noChangeArrowheads="1"/>
          </p:cNvSpPr>
          <p:nvPr/>
        </p:nvSpPr>
        <p:spPr bwMode="auto">
          <a:xfrm>
            <a:off x="2632077" y="3717927"/>
            <a:ext cx="1698625" cy="92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1" b="1" dirty="0">
                <a:latin typeface="Arial" panose="020B0604020202020204" pitchFamily="34" charset="0"/>
                <a:ea typeface="宋体" panose="02010600030101010101" pitchFamily="2" charset="-122"/>
              </a:rPr>
              <a:t>环境</a:t>
            </a:r>
            <a:endParaRPr lang="en-US" altLang="zh-CN" sz="180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1" b="1" dirty="0">
                <a:latin typeface="Arial" panose="020B0604020202020204" pitchFamily="34" charset="0"/>
                <a:ea typeface="宋体" panose="02010600030101010101" pitchFamily="2" charset="-122"/>
              </a:rPr>
              <a:t>environment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80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307" name="Group 54"/>
          <p:cNvGrpSpPr>
            <a:grpSpLocks/>
          </p:cNvGrpSpPr>
          <p:nvPr/>
        </p:nvGrpSpPr>
        <p:grpSpPr bwMode="auto">
          <a:xfrm>
            <a:off x="7175501" y="3678239"/>
            <a:ext cx="800100" cy="495300"/>
            <a:chOff x="4560" y="1872"/>
            <a:chExt cx="504" cy="312"/>
          </a:xfrm>
        </p:grpSpPr>
        <p:sp>
          <p:nvSpPr>
            <p:cNvPr id="11309" name="AutoShape 55"/>
            <p:cNvSpPr>
              <a:spLocks noChangeArrowheads="1"/>
            </p:cNvSpPr>
            <p:nvPr/>
          </p:nvSpPr>
          <p:spPr bwMode="auto">
            <a:xfrm>
              <a:off x="4560" y="1872"/>
              <a:ext cx="504" cy="312"/>
            </a:xfrm>
            <a:prstGeom prst="cloudCallout">
              <a:avLst>
                <a:gd name="adj1" fmla="val -42657"/>
                <a:gd name="adj2" fmla="val 69870"/>
              </a:avLst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endParaRPr lang="zh-CN" altLang="zh-CN" sz="1001">
                <a:ea typeface="宋体" panose="02010600030101010101" pitchFamily="2" charset="-122"/>
              </a:endParaRPr>
            </a:p>
          </p:txBody>
        </p:sp>
        <p:sp>
          <p:nvSpPr>
            <p:cNvPr id="11310" name="Rectangle 56"/>
            <p:cNvSpPr>
              <a:spLocks noChangeArrowheads="1"/>
            </p:cNvSpPr>
            <p:nvPr/>
          </p:nvSpPr>
          <p:spPr bwMode="auto">
            <a:xfrm>
              <a:off x="4752" y="1920"/>
              <a:ext cx="226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</a:p>
          </p:txBody>
        </p:sp>
      </p:grpSp>
      <p:sp>
        <p:nvSpPr>
          <p:cNvPr id="17452" name="文本框 53"/>
          <p:cNvSpPr txBox="1">
            <a:spLocks noChangeArrowheads="1"/>
          </p:cNvSpPr>
          <p:nvPr/>
        </p:nvSpPr>
        <p:spPr bwMode="auto">
          <a:xfrm>
            <a:off x="7780341" y="3122615"/>
            <a:ext cx="1563687" cy="64658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1801" b="1" dirty="0">
                <a:latin typeface="Arial" panose="020B0604020202020204" pitchFamily="34" charset="0"/>
                <a:ea typeface="宋体" panose="02010600030101010101" pitchFamily="2" charset="-122"/>
              </a:rPr>
              <a:t>智能体</a:t>
            </a:r>
            <a:endParaRPr lang="en-US" altLang="zh-CN" sz="1801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1801" b="1" dirty="0">
                <a:latin typeface="Arial" panose="020B0604020202020204" pitchFamily="34" charset="0"/>
                <a:ea typeface="宋体" panose="02010600030101010101" pitchFamily="2" charset="-122"/>
              </a:rPr>
              <a:t>agent</a:t>
            </a:r>
            <a:endParaRPr lang="zh-CN" altLang="en-US" sz="180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7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94996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3.1 </a:t>
            </a:r>
            <a:r>
              <a:rPr lang="zh-CN" altLang="en-US" dirty="0"/>
              <a:t>问题求解</a:t>
            </a:r>
            <a:r>
              <a:rPr lang="en-US" altLang="zh-CN" dirty="0"/>
              <a:t>Agent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3.2 </a:t>
            </a:r>
            <a:r>
              <a:rPr lang="zh-CN" altLang="en-US" dirty="0"/>
              <a:t>问题形式化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3.3 </a:t>
            </a:r>
            <a:r>
              <a:rPr lang="zh-CN" altLang="en-US" dirty="0">
                <a:solidFill>
                  <a:srgbClr val="FF0000"/>
                </a:solidFill>
              </a:rPr>
              <a:t>搜索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3.4 </a:t>
            </a:r>
            <a:r>
              <a:rPr lang="zh-CN" altLang="en-US" dirty="0" smtClean="0"/>
              <a:t>无信息搜索策略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838200"/>
            <a:ext cx="6544391" cy="4914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77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338464" y="3708709"/>
            <a:ext cx="9067800" cy="1981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 smtClean="0"/>
              <a:t>搜索</a:t>
            </a:r>
            <a:r>
              <a:rPr lang="en-US" dirty="0" smtClean="0"/>
              <a:t>:</a:t>
            </a:r>
            <a:endParaRPr 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 smtClean="0"/>
              <a:t>选择将要扩展的状态</a:t>
            </a:r>
            <a:r>
              <a:rPr lang="en-US" dirty="0" smtClean="0"/>
              <a:t> (</a:t>
            </a:r>
            <a:r>
              <a:rPr lang="zh-CN" altLang="en-US" dirty="0" smtClean="0"/>
              <a:t>树的结点</a:t>
            </a:r>
            <a:r>
              <a:rPr lang="en-US" dirty="0" smtClean="0"/>
              <a:t>)</a:t>
            </a:r>
            <a:endParaRPr 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边缘</a:t>
            </a:r>
            <a:r>
              <a:rPr lang="zh-CN" altLang="en-US" dirty="0" smtClean="0"/>
              <a:t>：给定时间点，所有待扩展的叶结点的集合</a:t>
            </a:r>
            <a:endParaRPr lang="en-US" altLang="zh-CN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7730" y="1357316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7730" y="1371603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6145" y="1371600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47255" y="4202751"/>
            <a:ext cx="7315200" cy="2362200"/>
          </a:xfrm>
        </p:spPr>
        <p:txBody>
          <a:bodyPr/>
          <a:lstStyle/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 smtClean="0"/>
              <a:t>问题</a:t>
            </a:r>
            <a:r>
              <a:rPr lang="en-US" sz="2800" dirty="0" smtClean="0"/>
              <a:t>:  </a:t>
            </a:r>
            <a:r>
              <a:rPr lang="zh-CN" altLang="en-US" sz="2800" dirty="0" smtClean="0"/>
              <a:t>如何选择将要扩展哪个状态</a:t>
            </a:r>
            <a:r>
              <a:rPr lang="en-US" sz="2800" dirty="0" smtClean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5AFCB8-4215-4A31-9783-105A67C6BC6C}"/>
              </a:ext>
            </a:extLst>
          </p:cNvPr>
          <p:cNvSpPr/>
          <p:nvPr/>
        </p:nvSpPr>
        <p:spPr>
          <a:xfrm>
            <a:off x="762000" y="5486400"/>
            <a:ext cx="10134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1" dirty="0" smtClean="0">
                <a:solidFill>
                  <a:srgbClr val="CC3300"/>
                </a:solidFill>
                <a:latin typeface="Tahoma" panose="020B0604030504040204" pitchFamily="34" charset="0"/>
              </a:rPr>
              <a:t>搜索策略</a:t>
            </a:r>
            <a:r>
              <a:rPr lang="en-US" altLang="zh-CN" sz="2200" b="1" dirty="0" smtClean="0">
                <a:solidFill>
                  <a:srgbClr val="CC3300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2200" dirty="0" smtClean="0">
                <a:latin typeface="Tahoma" panose="020B0604030504040204" pitchFamily="34" charset="0"/>
              </a:rPr>
              <a:t>确定结点扩展</a:t>
            </a:r>
            <a:r>
              <a:rPr lang="zh-CN" altLang="en-US" sz="2200" dirty="0">
                <a:latin typeface="Tahoma" panose="020B0604030504040204" pitchFamily="34" charset="0"/>
              </a:rPr>
              <a:t>的</a:t>
            </a:r>
            <a:r>
              <a:rPr lang="zh-CN" altLang="en-US" sz="2200" b="1" dirty="0">
                <a:latin typeface="Tahoma" panose="020B0604030504040204" pitchFamily="34" charset="0"/>
              </a:rPr>
              <a:t>顺序</a:t>
            </a:r>
            <a:endParaRPr kumimoji="1" lang="en-US" altLang="zh-CN" sz="2200" b="1" u="sng" dirty="0">
              <a:latin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E3FC-BD7F-47F3-9ACB-FD7923C3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325" y="1809701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886E37-B739-457E-B997-8BF6F425A64E}"/>
              </a:ext>
            </a:extLst>
          </p:cNvPr>
          <p:cNvSpPr/>
          <p:nvPr/>
        </p:nvSpPr>
        <p:spPr>
          <a:xfrm>
            <a:off x="177188" y="1427530"/>
            <a:ext cx="5943600" cy="246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8" lvl="0" indent="-342858">
              <a:lnSpc>
                <a:spcPct val="15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zh-CN" altLang="en-US" sz="2800" kern="0" dirty="0" smtClean="0">
                <a:solidFill>
                  <a:srgbClr val="333399"/>
                </a:solidFill>
                <a:latin typeface="Calibri" pitchFamily="34" charset="0"/>
                <a:cs typeface="+mn-cs"/>
              </a:rPr>
              <a:t>结点类型</a:t>
            </a:r>
            <a:r>
              <a:rPr lang="en-US" altLang="zh-CN" sz="2800" kern="0" dirty="0" smtClean="0">
                <a:solidFill>
                  <a:srgbClr val="333399"/>
                </a:solidFill>
                <a:latin typeface="Calibri" pitchFamily="34" charset="0"/>
                <a:cs typeface="+mn-cs"/>
              </a:rPr>
              <a:t>:</a:t>
            </a:r>
            <a:endParaRPr lang="en-US" altLang="zh-CN" sz="2800" kern="0" dirty="0">
              <a:solidFill>
                <a:srgbClr val="333399"/>
              </a:solidFill>
              <a:latin typeface="Calibri" pitchFamily="34" charset="0"/>
              <a:cs typeface="+mn-cs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chemeClr val="bg2"/>
                </a:solidFill>
                <a:latin typeface="Calibri" pitchFamily="34" charset="0"/>
              </a:rPr>
              <a:t>已扩展过的</a:t>
            </a:r>
            <a:endParaRPr lang="en-US" altLang="zh-CN" sz="2200" kern="0" dirty="0" smtClean="0">
              <a:solidFill>
                <a:schemeClr val="bg2"/>
              </a:solidFill>
              <a:latin typeface="Calibri" pitchFamily="34" charset="0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已生成但未被</a:t>
            </a:r>
            <a:r>
              <a:rPr lang="zh-CN" altLang="en-US" sz="2200" kern="0" dirty="0">
                <a:solidFill>
                  <a:srgbClr val="000000"/>
                </a:solidFill>
                <a:latin typeface="Calibri" pitchFamily="34" charset="0"/>
              </a:rPr>
              <a:t>扩展（边缘</a:t>
            </a: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）</a:t>
            </a:r>
            <a:endParaRPr lang="en-US" altLang="zh-CN" sz="22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rgbClr val="00B050"/>
                </a:solidFill>
                <a:latin typeface="Calibri" pitchFamily="34" charset="0"/>
              </a:rPr>
              <a:t>未生成的</a:t>
            </a:r>
            <a:endParaRPr lang="en-US" altLang="zh-CN" sz="2200" kern="0" dirty="0" smtClean="0">
              <a:solidFill>
                <a:srgbClr val="00B05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47255" y="4202751"/>
            <a:ext cx="7315200" cy="2362200"/>
          </a:xfrm>
        </p:spPr>
        <p:txBody>
          <a:bodyPr/>
          <a:lstStyle/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 smtClean="0"/>
              <a:t>问题</a:t>
            </a:r>
            <a:r>
              <a:rPr lang="en-US" sz="2800" dirty="0" smtClean="0"/>
              <a:t>:  </a:t>
            </a:r>
            <a:r>
              <a:rPr lang="zh-CN" altLang="en-US" sz="2800" dirty="0" smtClean="0"/>
              <a:t>如何选择将要扩展的状态</a:t>
            </a:r>
            <a:r>
              <a:rPr lang="en-US" sz="2800" dirty="0" smtClean="0"/>
              <a:t>? </a:t>
            </a:r>
            <a:endParaRPr lang="en-US" sz="2800" i="1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5AFCB8-4215-4A31-9783-105A67C6BC6C}"/>
              </a:ext>
            </a:extLst>
          </p:cNvPr>
          <p:cNvSpPr/>
          <p:nvPr/>
        </p:nvSpPr>
        <p:spPr>
          <a:xfrm>
            <a:off x="3276600" y="5383851"/>
            <a:ext cx="10134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 smtClean="0">
                <a:solidFill>
                  <a:srgbClr val="CC3300"/>
                </a:solidFill>
                <a:latin typeface="Tahoma" panose="020B0604030504040204" pitchFamily="34" charset="0"/>
              </a:rPr>
              <a:t>搜索策略</a:t>
            </a:r>
            <a:r>
              <a:rPr lang="en-US" altLang="zh-CN" sz="2200" dirty="0">
                <a:latin typeface="Tahoma" panose="020B0604030504040204" pitchFamily="34" charset="0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ahoma" panose="020B0604030504040204" pitchFamily="34" charset="0"/>
              </a:rPr>
              <a:t>strategy</a:t>
            </a:r>
            <a:r>
              <a:rPr lang="en-US" altLang="zh-CN" sz="2200" dirty="0">
                <a:latin typeface="Tahoma" panose="020B0604030504040204" pitchFamily="34" charset="0"/>
              </a:rPr>
              <a:t>): </a:t>
            </a:r>
            <a:r>
              <a:rPr lang="zh-CN" altLang="en-US" sz="2200" dirty="0">
                <a:latin typeface="Tahoma" panose="020B0604030504040204" pitchFamily="34" charset="0"/>
              </a:rPr>
              <a:t>确定结点扩展的</a:t>
            </a:r>
            <a:r>
              <a:rPr lang="zh-CN" altLang="en-US" sz="2200" b="1" dirty="0">
                <a:latin typeface="Tahoma" panose="020B0604030504040204" pitchFamily="34" charset="0"/>
              </a:rPr>
              <a:t>顺序</a:t>
            </a:r>
            <a:endParaRPr kumimoji="1" lang="en-US" altLang="zh-CN" sz="2200" b="1" u="sng" dirty="0">
              <a:latin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7E3FC-BD7F-47F3-9ACB-FD7923C3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325" y="1809701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886E37-B739-457E-B997-8BF6F425A64E}"/>
              </a:ext>
            </a:extLst>
          </p:cNvPr>
          <p:cNvSpPr/>
          <p:nvPr/>
        </p:nvSpPr>
        <p:spPr>
          <a:xfrm>
            <a:off x="177188" y="1427530"/>
            <a:ext cx="5943600" cy="246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8" lvl="0" indent="-342858">
              <a:lnSpc>
                <a:spcPct val="15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zh-CN" altLang="en-US" sz="2800" kern="0" dirty="0" smtClean="0">
                <a:solidFill>
                  <a:srgbClr val="333399"/>
                </a:solidFill>
                <a:latin typeface="Calibri" pitchFamily="34" charset="0"/>
                <a:cs typeface="+mn-cs"/>
              </a:rPr>
              <a:t>结点类型</a:t>
            </a:r>
            <a:r>
              <a:rPr lang="en-US" altLang="zh-CN" sz="2800" kern="0" dirty="0" smtClean="0">
                <a:solidFill>
                  <a:srgbClr val="333399"/>
                </a:solidFill>
                <a:latin typeface="Calibri" pitchFamily="34" charset="0"/>
                <a:cs typeface="+mn-cs"/>
              </a:rPr>
              <a:t>:</a:t>
            </a:r>
            <a:endParaRPr lang="en-US" altLang="zh-CN" sz="2800" kern="0" dirty="0">
              <a:solidFill>
                <a:srgbClr val="333399"/>
              </a:solidFill>
              <a:latin typeface="Calibri" pitchFamily="34" charset="0"/>
              <a:cs typeface="+mn-cs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已扩展过的</a:t>
            </a:r>
            <a:endParaRPr lang="en-US" altLang="zh-CN" sz="22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已生成但未被</a:t>
            </a:r>
            <a:r>
              <a:rPr lang="zh-CN" altLang="en-US" sz="2200" kern="0" dirty="0">
                <a:solidFill>
                  <a:srgbClr val="000000"/>
                </a:solidFill>
                <a:latin typeface="Calibri" pitchFamily="34" charset="0"/>
              </a:rPr>
              <a:t>扩展（边缘</a:t>
            </a: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）</a:t>
            </a:r>
            <a:endParaRPr lang="en-US" altLang="zh-CN" sz="22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857" lvl="1" indent="-285717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zh-CN" altLang="en-US" sz="2200" kern="0" dirty="0" smtClean="0">
                <a:solidFill>
                  <a:srgbClr val="000000"/>
                </a:solidFill>
                <a:latin typeface="Calibri" pitchFamily="34" charset="0"/>
              </a:rPr>
              <a:t>未生成的</a:t>
            </a:r>
            <a:endParaRPr lang="en-US" altLang="zh-CN" sz="2200" kern="0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1547454"/>
            <a:ext cx="7915218" cy="264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57368A6-89E5-429A-A7D6-6F71A599F463}"/>
              </a:ext>
            </a:extLst>
          </p:cNvPr>
          <p:cNvCxnSpPr/>
          <p:nvPr/>
        </p:nvCxnSpPr>
        <p:spPr>
          <a:xfrm>
            <a:off x="5410200" y="2209800"/>
            <a:ext cx="335280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0D09AE-B55A-4DAA-A482-D44DD7764C29}"/>
              </a:ext>
            </a:extLst>
          </p:cNvPr>
          <p:cNvCxnSpPr>
            <a:cxnSpLocks/>
          </p:cNvCxnSpPr>
          <p:nvPr/>
        </p:nvCxnSpPr>
        <p:spPr>
          <a:xfrm>
            <a:off x="5257800" y="3352800"/>
            <a:ext cx="274320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4A7F6E2-07B2-43F0-8297-9D0F69D36E26}"/>
              </a:ext>
            </a:extLst>
          </p:cNvPr>
          <p:cNvCxnSpPr>
            <a:cxnSpLocks/>
          </p:cNvCxnSpPr>
          <p:nvPr/>
        </p:nvCxnSpPr>
        <p:spPr>
          <a:xfrm>
            <a:off x="5372100" y="2743200"/>
            <a:ext cx="316230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C25E4-C07B-4939-9D9B-8388F19E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如何找到解的路径（行动序列）？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FBC84F-F750-4215-B710-34E8B1223CFC}"/>
              </a:ext>
            </a:extLst>
          </p:cNvPr>
          <p:cNvSpPr txBox="1"/>
          <p:nvPr/>
        </p:nvSpPr>
        <p:spPr>
          <a:xfrm>
            <a:off x="433186" y="1447800"/>
            <a:ext cx="113256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搜索算法用一</a:t>
            </a:r>
            <a:r>
              <a:rPr lang="zh-CN" altLang="en-US" sz="280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个数据结构来记录搜索树的构造过程。</a:t>
            </a:r>
            <a:endParaRPr lang="en-US" altLang="zh-CN" sz="280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对于树中的每个结点</a:t>
            </a:r>
            <a:r>
              <a:rPr lang="en-US" altLang="zh-CN" sz="2400" dirty="0"/>
              <a:t>n</a:t>
            </a:r>
            <a:r>
              <a:rPr lang="zh-CN" altLang="en-US" sz="2400" dirty="0"/>
              <a:t>，定义四个元素：</a:t>
            </a:r>
            <a:endParaRPr lang="en-US" altLang="zh-CN" sz="2400" dirty="0"/>
          </a:p>
          <a:p>
            <a:pPr marL="1200059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/>
              <a:t>n.State</a:t>
            </a:r>
            <a:r>
              <a:rPr lang="en-US" altLang="zh-CN" sz="2200" dirty="0"/>
              <a:t>: </a:t>
            </a:r>
            <a:r>
              <a:rPr lang="zh-CN" altLang="en-US" sz="2200" dirty="0"/>
              <a:t>对应状态空间中的状态；</a:t>
            </a:r>
            <a:endParaRPr lang="en-US" altLang="zh-CN" sz="2200" dirty="0"/>
          </a:p>
          <a:p>
            <a:pPr marL="1200059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/>
              <a:t>n.Parent</a:t>
            </a:r>
            <a:r>
              <a:rPr lang="en-US" altLang="zh-CN" sz="2200" dirty="0"/>
              <a:t>: </a:t>
            </a:r>
            <a:r>
              <a:rPr lang="zh-CN" altLang="en-US" sz="2200" dirty="0"/>
              <a:t>搜索树中产生该结点的结点（父结点）</a:t>
            </a:r>
            <a:endParaRPr lang="en-US" altLang="zh-CN" sz="2200" dirty="0"/>
          </a:p>
          <a:p>
            <a:pPr marL="1200059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/>
              <a:t>n.Action</a:t>
            </a:r>
            <a:r>
              <a:rPr lang="en-US" altLang="zh-CN" sz="2200" dirty="0"/>
              <a:t>: </a:t>
            </a:r>
            <a:r>
              <a:rPr lang="zh-CN" altLang="en-US" sz="2200" dirty="0"/>
              <a:t>父结点生成该结点时所采取的行动</a:t>
            </a:r>
            <a:endParaRPr lang="en-US" altLang="zh-CN" sz="2200" dirty="0"/>
          </a:p>
          <a:p>
            <a:pPr marL="1200059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/>
              <a:t>n.Path</a:t>
            </a:r>
            <a:r>
              <a:rPr lang="en-US" altLang="zh-CN" sz="2200" dirty="0"/>
              <a:t>-cost:</a:t>
            </a:r>
            <a:r>
              <a:rPr lang="zh-CN" altLang="en-US" sz="2200" dirty="0"/>
              <a:t> 从初始状态到该结点的路径耗散</a:t>
            </a:r>
            <a:endParaRPr lang="en-US" altLang="zh-CN" sz="2200" dirty="0"/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CC3300"/>
                </a:solidFill>
                <a:latin typeface="Tahoma" panose="020B0604030504040204" pitchFamily="34" charset="0"/>
              </a:rPr>
              <a:t>搜索找到问题的目标状态时，借助</a:t>
            </a:r>
            <a:r>
              <a:rPr lang="en-US" altLang="zh-CN" sz="2200" b="1" dirty="0">
                <a:solidFill>
                  <a:srgbClr val="CC3300"/>
                </a:solidFill>
                <a:latin typeface="Tahoma" panose="020B0604030504040204" pitchFamily="34" charset="0"/>
              </a:rPr>
              <a:t>Parent</a:t>
            </a:r>
            <a:r>
              <a:rPr lang="zh-CN" altLang="en-US" sz="2200" b="1" dirty="0">
                <a:solidFill>
                  <a:srgbClr val="CC3300"/>
                </a:solidFill>
                <a:latin typeface="Tahoma" panose="020B0604030504040204" pitchFamily="34" charset="0"/>
              </a:rPr>
              <a:t>可以找到解的路径</a:t>
            </a:r>
            <a:endParaRPr lang="en-US" altLang="zh-CN" sz="2200" b="1" dirty="0">
              <a:solidFill>
                <a:srgbClr val="CC3300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819400"/>
            <a:ext cx="4190118" cy="25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问题求解算法的性能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191400"/>
            <a:ext cx="113792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完备性</a:t>
            </a:r>
            <a:r>
              <a:rPr lang="en-US" sz="2400" dirty="0" smtClean="0"/>
              <a:t>:  </a:t>
            </a:r>
            <a:r>
              <a:rPr lang="zh-CN" altLang="en-US" sz="2400" dirty="0" smtClean="0"/>
              <a:t>算法</a:t>
            </a:r>
            <a:r>
              <a:rPr lang="zh-CN" altLang="en-US" sz="2400" dirty="0"/>
              <a:t>是否能保证找到解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最优性</a:t>
            </a:r>
            <a:r>
              <a:rPr lang="zh-CN" altLang="en-US" sz="2400" dirty="0" smtClean="0"/>
              <a:t>：搜索策略</a:t>
            </a:r>
            <a:r>
              <a:rPr lang="zh-CN" altLang="en-US" sz="2400" dirty="0"/>
              <a:t>能否找到最优解？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时间</a:t>
            </a:r>
            <a:r>
              <a:rPr lang="zh-CN" altLang="en-US" sz="2400" dirty="0">
                <a:solidFill>
                  <a:srgbClr val="FF0000"/>
                </a:solidFill>
              </a:rPr>
              <a:t>复杂</a:t>
            </a:r>
            <a:r>
              <a:rPr lang="zh-CN" altLang="en-US" sz="2400" dirty="0" smtClean="0">
                <a:solidFill>
                  <a:srgbClr val="FF0000"/>
                </a:solidFill>
              </a:rPr>
              <a:t>度</a:t>
            </a:r>
            <a:r>
              <a:rPr lang="zh-CN" altLang="en-US" sz="2400" dirty="0" smtClean="0"/>
              <a:t>：找到</a:t>
            </a:r>
            <a:r>
              <a:rPr lang="zh-CN" altLang="en-US" sz="2400" dirty="0"/>
              <a:t>解需要花费多长时间？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空间</a:t>
            </a:r>
            <a:r>
              <a:rPr lang="zh-CN" altLang="en-US" sz="2400" dirty="0">
                <a:solidFill>
                  <a:srgbClr val="FF0000"/>
                </a:solidFill>
              </a:rPr>
              <a:t>复杂</a:t>
            </a:r>
            <a:r>
              <a:rPr lang="zh-CN" altLang="en-US" sz="2400" dirty="0" smtClean="0">
                <a:solidFill>
                  <a:srgbClr val="FF0000"/>
                </a:solidFill>
              </a:rPr>
              <a:t>度</a:t>
            </a:r>
            <a:r>
              <a:rPr lang="zh-CN" altLang="en-US" sz="2400" dirty="0" smtClean="0"/>
              <a:t>：执行</a:t>
            </a:r>
            <a:r>
              <a:rPr lang="zh-CN" altLang="en-US" sz="2400" dirty="0"/>
              <a:t>搜索的过程中需要多少内存？</a:t>
            </a:r>
          </a:p>
          <a:p>
            <a:pPr lvl="1"/>
            <a:endParaRPr lang="en-US" sz="2000" dirty="0"/>
          </a:p>
          <a:p>
            <a:r>
              <a:rPr lang="zh-CN" altLang="en-US" sz="2400" dirty="0" smtClean="0"/>
              <a:t>搜索树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b </a:t>
            </a:r>
            <a:r>
              <a:rPr lang="zh-CN" altLang="en-US" sz="2000" dirty="0" smtClean="0"/>
              <a:t>：分支因子</a:t>
            </a:r>
            <a:endParaRPr lang="en-US" sz="2000" dirty="0"/>
          </a:p>
          <a:p>
            <a:pPr lvl="1"/>
            <a:r>
              <a:rPr lang="en-US" altLang="zh-CN" sz="2000" dirty="0" smtClean="0"/>
              <a:t>m</a:t>
            </a:r>
            <a:r>
              <a:rPr lang="zh-CN" altLang="en-US" sz="2000" dirty="0" smtClean="0"/>
              <a:t>：最大深度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zh-CN" altLang="en-US" sz="2400" dirty="0" smtClean="0"/>
              <a:t>整个树中结点个数：</a:t>
            </a:r>
            <a:endParaRPr lang="en-US" sz="2400" dirty="0"/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908800" y="4054478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262936" y="39846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8031163" y="441007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507412" y="44005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8161339" y="426085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8143876" y="4214812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545510" y="4013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972674" y="3865563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974263" y="4219574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974263" y="46307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988551" y="625633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221662" y="652621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755063" y="544988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477000" y="3805240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407025" y="501650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3058406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94996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3.1 </a:t>
            </a:r>
            <a:r>
              <a:rPr lang="zh-CN" altLang="en-US" dirty="0"/>
              <a:t>问题求解</a:t>
            </a:r>
            <a:r>
              <a:rPr lang="en-US" altLang="zh-CN" dirty="0"/>
              <a:t>Agent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3.2 </a:t>
            </a:r>
            <a:r>
              <a:rPr lang="zh-CN" altLang="en-US" dirty="0"/>
              <a:t>问题形式化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3.3 </a:t>
            </a:r>
            <a:r>
              <a:rPr lang="zh-CN" altLang="en-US" dirty="0"/>
              <a:t>搜索算法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3.4 </a:t>
            </a:r>
            <a:r>
              <a:rPr lang="zh-CN" altLang="en-US" dirty="0" smtClean="0">
                <a:solidFill>
                  <a:srgbClr val="FF0000"/>
                </a:solidFill>
              </a:rPr>
              <a:t>无信息搜索策略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838200"/>
            <a:ext cx="6544391" cy="4914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3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3.4 </a:t>
            </a:r>
            <a:r>
              <a:rPr lang="zh-CN" altLang="en-US" dirty="0"/>
              <a:t>无信息搜索</a:t>
            </a:r>
            <a:r>
              <a:rPr lang="zh-CN" altLang="en-US" dirty="0">
                <a:solidFill>
                  <a:srgbClr val="FF0000"/>
                </a:solidFill>
              </a:rPr>
              <a:t>策略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904" y="1524000"/>
            <a:ext cx="4017746" cy="4260878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F8F578-0DE2-4289-93CA-A53AE2012287}"/>
              </a:ext>
            </a:extLst>
          </p:cNvPr>
          <p:cNvSpPr txBox="1"/>
          <p:nvPr/>
        </p:nvSpPr>
        <p:spPr>
          <a:xfrm>
            <a:off x="637772" y="1524000"/>
            <a:ext cx="8382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/>
              <a:t>5</a:t>
            </a:r>
            <a:r>
              <a:rPr lang="zh-CN" altLang="en-US" sz="2600" dirty="0"/>
              <a:t>种无信息搜索（盲目搜索）：</a:t>
            </a:r>
            <a:endParaRPr lang="en-US" altLang="zh-CN" sz="2600" dirty="0"/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u="sng" dirty="0">
                <a:solidFill>
                  <a:schemeClr val="accent2">
                    <a:lumMod val="75000"/>
                  </a:schemeClr>
                </a:solidFill>
              </a:rPr>
              <a:t>深度优先搜索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accent2">
                    <a:lumMod val="75000"/>
                  </a:schemeClr>
                </a:solidFill>
              </a:rPr>
              <a:t>Depth-first</a:t>
            </a: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u="sng" dirty="0" smtClean="0">
                <a:solidFill>
                  <a:schemeClr val="accent2">
                    <a:lumMod val="75000"/>
                  </a:schemeClr>
                </a:solidFill>
              </a:rPr>
              <a:t>宽度优先搜索</a:t>
            </a:r>
            <a:r>
              <a:rPr lang="zh-CN" altLang="en-US" sz="2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accent2">
                    <a:lumMod val="75000"/>
                  </a:schemeClr>
                </a:solidFill>
              </a:rPr>
              <a:t>Breadth-first</a:t>
            </a: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</a:rPr>
              <a:t>一致代价</a:t>
            </a:r>
            <a:r>
              <a:rPr lang="zh-CN" altLang="en-US" sz="2600" dirty="0" smtClean="0">
                <a:solidFill>
                  <a:schemeClr val="accent2">
                    <a:lumMod val="75000"/>
                  </a:schemeClr>
                </a:solidFill>
              </a:rPr>
              <a:t>搜索 </a:t>
            </a:r>
            <a:r>
              <a:rPr lang="en-US" altLang="zh-CN" sz="2600" dirty="0" smtClean="0">
                <a:solidFill>
                  <a:schemeClr val="accent2">
                    <a:lumMod val="75000"/>
                  </a:schemeClr>
                </a:solidFill>
              </a:rPr>
              <a:t>Uniform-cost</a:t>
            </a:r>
            <a:endParaRPr lang="en-US" altLang="zh-CN" sz="2600" dirty="0">
              <a:solidFill>
                <a:schemeClr val="accent2">
                  <a:lumMod val="75000"/>
                </a:schemeClr>
              </a:solidFill>
            </a:endParaRP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solidFill>
                  <a:schemeClr val="accent2">
                    <a:lumMod val="75000"/>
                  </a:schemeClr>
                </a:solidFill>
              </a:rPr>
              <a:t>深度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</a:rPr>
              <a:t>受限</a:t>
            </a:r>
            <a:r>
              <a:rPr lang="zh-CN" altLang="en-US" sz="2600" dirty="0" smtClean="0">
                <a:solidFill>
                  <a:schemeClr val="accent2">
                    <a:lumMod val="75000"/>
                  </a:schemeClr>
                </a:solidFill>
              </a:rPr>
              <a:t>搜索 </a:t>
            </a:r>
            <a:r>
              <a:rPr lang="en-US" altLang="zh-CN" sz="2600" dirty="0" smtClean="0">
                <a:solidFill>
                  <a:schemeClr val="accent2">
                    <a:lumMod val="75000"/>
                  </a:schemeClr>
                </a:solidFill>
              </a:rPr>
              <a:t>Depth-limited</a:t>
            </a:r>
            <a:endParaRPr lang="en-US" altLang="zh-CN" sz="2600" dirty="0">
              <a:solidFill>
                <a:schemeClr val="accent2">
                  <a:lumMod val="75000"/>
                </a:schemeClr>
              </a:solidFill>
            </a:endParaRP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</a:rPr>
              <a:t>迭代加深的</a:t>
            </a:r>
            <a:r>
              <a:rPr lang="zh-CN" altLang="en-US" sz="2600" dirty="0" smtClean="0">
                <a:solidFill>
                  <a:schemeClr val="accent2">
                    <a:lumMod val="75000"/>
                  </a:schemeClr>
                </a:solidFill>
              </a:rPr>
              <a:t>深度优先搜索 </a:t>
            </a:r>
            <a:r>
              <a:rPr lang="en-US" altLang="zh-CN" sz="2600" dirty="0" smtClean="0">
                <a:solidFill>
                  <a:schemeClr val="accent2">
                    <a:lumMod val="75000"/>
                  </a:schemeClr>
                </a:solidFill>
              </a:rPr>
              <a:t>Iterative-deepening</a:t>
            </a:r>
            <a:endParaRPr lang="en-US" altLang="zh-CN" sz="2600" dirty="0">
              <a:solidFill>
                <a:schemeClr val="accent2">
                  <a:lumMod val="75000"/>
                </a:schemeClr>
              </a:solidFill>
            </a:endParaRPr>
          </a:p>
          <a:p>
            <a:pPr marL="742905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8729ED-E3A7-42DD-A1D6-FF12832550FB}"/>
              </a:ext>
            </a:extLst>
          </p:cNvPr>
          <p:cNvSpPr txBox="1"/>
          <p:nvPr/>
        </p:nvSpPr>
        <p:spPr>
          <a:xfrm>
            <a:off x="9022081" y="1905000"/>
            <a:ext cx="457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S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FB5A4A-5076-4C94-BC36-BC3E4282BEE5}"/>
              </a:ext>
            </a:extLst>
          </p:cNvPr>
          <p:cNvSpPr txBox="1"/>
          <p:nvPr/>
        </p:nvSpPr>
        <p:spPr>
          <a:xfrm>
            <a:off x="10134600" y="4876800"/>
            <a:ext cx="457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G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 smtClean="0"/>
              <a:t>深度优先搜索 </a:t>
            </a:r>
            <a:r>
              <a:rPr lang="en-US" altLang="zh-CN" dirty="0" smtClean="0"/>
              <a:t>(DFS)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74827" y="188914"/>
            <a:ext cx="8642351" cy="7921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</a:t>
            </a:r>
            <a:r>
              <a:rPr lang="zh-CN" altLang="en-US" sz="4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环境</a:t>
            </a:r>
            <a:endParaRPr lang="en-US" altLang="zh-CN" sz="4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06400" y="1295401"/>
            <a:ext cx="7620000" cy="4929188"/>
          </a:xfrm>
          <a:prstGeom prst="rect">
            <a:avLst/>
          </a:prstGeom>
        </p:spPr>
        <p:txBody>
          <a:bodyPr/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自动出租车</a:t>
            </a:r>
            <a:endParaRPr lang="en-US" altLang="zh-CN" sz="3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indent="-342882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13" lvl="1" indent="-285737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性能度量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安全、快速、守法、舒适旅途、利润最大化等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13" lvl="1" indent="-285737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道路、其他车辆、行人、顾客等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13" lvl="1" indent="-285737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执行器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方向盘、加速器、刹车、信号灯、喇叭、显示器等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13" lvl="1" indent="-285737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摄像头、声波传感器、速度计、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、里程计、加速计、引擎传感器、键盘等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0" y="1685855"/>
            <a:ext cx="2991360" cy="41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深度优先搜索（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E72718-F2D8-4CE3-8D53-D055FFD4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4" y="2895600"/>
            <a:ext cx="8137752" cy="30952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9122E7-D916-466F-99A3-015B9BCA4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24" y="1589942"/>
            <a:ext cx="8137752" cy="10770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5110" y="1207189"/>
            <a:ext cx="9901779" cy="16884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DFS</a:t>
            </a:r>
            <a:r>
              <a:rPr lang="zh-CN" altLang="zh-CN" sz="2400" dirty="0" smtClean="0"/>
              <a:t>总是</a:t>
            </a:r>
            <a:r>
              <a:rPr lang="zh-CN" altLang="zh-CN" sz="2400" dirty="0"/>
              <a:t>优先扩展当前搜索树中最深的结点。当到达搜索树中边缘无后继的结点时，该算法回溯到次深未扩展的结点继续搜索，直到搜索到目标状态为止。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463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深度优先搜索 </a:t>
            </a:r>
            <a:r>
              <a:rPr lang="en-US" altLang="zh-CN" dirty="0"/>
              <a:t>(DFS)</a:t>
            </a:r>
            <a:endParaRPr lang="en-US" dirty="0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5791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6502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5972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6502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5976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6667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6499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7099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6900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6905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49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3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2" y="2011363"/>
            <a:ext cx="1204578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6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886200" y="3363961"/>
            <a:ext cx="8305802" cy="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8807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6396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5832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6532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7353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5830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6523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6992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7669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6754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7199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6772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7659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7439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7921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7454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7491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7105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7805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7796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7585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7567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8809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6397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9191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10936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5834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6534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7354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5832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6524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6994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7670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6756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7200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6781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7661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7440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7923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7456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5832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5834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6524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6534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6756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6773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6994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7200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7440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7456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EC262BDC-ED9F-46D6-8041-A3813FB4BBE7}"/>
              </a:ext>
            </a:extLst>
          </p:cNvPr>
          <p:cNvSpPr txBox="1"/>
          <p:nvPr/>
        </p:nvSpPr>
        <p:spPr>
          <a:xfrm>
            <a:off x="8023856" y="1578999"/>
            <a:ext cx="46809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LIFO</a:t>
            </a:r>
            <a:r>
              <a:rPr lang="zh-CN" altLang="en-US" dirty="0" smtClean="0"/>
              <a:t>栈：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后进先出队列；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最新生成的结点最早被选择被扩展</a:t>
            </a:r>
            <a:endParaRPr lang="en-US" altLang="zh-CN" dirty="0"/>
          </a:p>
        </p:txBody>
      </p:sp>
      <p:sp>
        <p:nvSpPr>
          <p:cNvPr id="196" name="Text Box 115"/>
          <p:cNvSpPr txBox="1">
            <a:spLocks noChangeArrowheads="1"/>
          </p:cNvSpPr>
          <p:nvPr/>
        </p:nvSpPr>
        <p:spPr bwMode="auto">
          <a:xfrm>
            <a:off x="657411" y="1720851"/>
            <a:ext cx="3575572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搜索策略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zh-CN" altLang="en-US" dirty="0" smtClean="0">
                <a:latin typeface="Calibri" pitchFamily="34" charset="0"/>
              </a:rPr>
              <a:t>先扩展深度最</a:t>
            </a:r>
            <a:r>
              <a:rPr lang="zh-CN" altLang="en-US" dirty="0">
                <a:latin typeface="Calibri" pitchFamily="34" charset="0"/>
              </a:rPr>
              <a:t>深</a:t>
            </a:r>
            <a:r>
              <a:rPr lang="zh-CN" altLang="en-US" dirty="0" smtClean="0">
                <a:latin typeface="Calibri" pitchFamily="34" charset="0"/>
              </a:rPr>
              <a:t>的结点</a:t>
            </a:r>
            <a:endParaRPr lang="en-US" altLang="zh-CN" dirty="0" smtClean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实现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</a:t>
            </a:r>
            <a:r>
              <a:rPr lang="en-US" dirty="0" smtClean="0">
                <a:latin typeface="Calibri" pitchFamily="34" charset="0"/>
              </a:rPr>
              <a:t>  </a:t>
            </a:r>
            <a:r>
              <a:rPr lang="zh-CN" altLang="en-US" dirty="0" smtClean="0">
                <a:latin typeface="Calibri" pitchFamily="34" charset="0"/>
              </a:rPr>
              <a:t>边缘是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altLang="zh-CN" dirty="0" smtClean="0">
                <a:latin typeface="Calibri" pitchFamily="34" charset="0"/>
              </a:rPr>
              <a:t>L</a:t>
            </a:r>
            <a:r>
              <a:rPr lang="en-US" dirty="0" smtClean="0">
                <a:latin typeface="Calibri" pitchFamily="34" charset="0"/>
              </a:rPr>
              <a:t>IFO</a:t>
            </a:r>
            <a:r>
              <a:rPr lang="zh-CN" altLang="en-US" dirty="0" smtClean="0">
                <a:latin typeface="Calibri" pitchFamily="34" charset="0"/>
              </a:rPr>
              <a:t>栈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6435FAE0-CCDD-45F9-9774-2CEECD968E83}"/>
              </a:ext>
            </a:extLst>
          </p:cNvPr>
          <p:cNvSpPr/>
          <p:nvPr/>
        </p:nvSpPr>
        <p:spPr>
          <a:xfrm>
            <a:off x="931887" y="3019413"/>
            <a:ext cx="829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Calibri" pitchFamily="34" charset="0"/>
              </a:rPr>
              <a:t>Fringe:</a:t>
            </a:r>
            <a:endParaRPr lang="zh-CN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6F52E0AF-1961-4696-891A-2E19DBE493B8}"/>
              </a:ext>
            </a:extLst>
          </p:cNvPr>
          <p:cNvSpPr/>
          <p:nvPr/>
        </p:nvSpPr>
        <p:spPr>
          <a:xfrm>
            <a:off x="1166115" y="33490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1612DC7-FB28-4DA2-87B9-E01333739C48}"/>
              </a:ext>
            </a:extLst>
          </p:cNvPr>
          <p:cNvSpPr/>
          <p:nvPr/>
        </p:nvSpPr>
        <p:spPr>
          <a:xfrm>
            <a:off x="1166115" y="3678659"/>
            <a:ext cx="1958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E9CA908B-97D4-4F9C-BA77-CD6DE07DA739}"/>
              </a:ext>
            </a:extLst>
          </p:cNvPr>
          <p:cNvSpPr/>
          <p:nvPr/>
        </p:nvSpPr>
        <p:spPr>
          <a:xfrm>
            <a:off x="1166114" y="4008282"/>
            <a:ext cx="2081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  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E0D20960-D198-49B5-B952-32E16ED82145}"/>
              </a:ext>
            </a:extLst>
          </p:cNvPr>
          <p:cNvSpPr/>
          <p:nvPr/>
        </p:nvSpPr>
        <p:spPr>
          <a:xfrm>
            <a:off x="1166115" y="4337905"/>
            <a:ext cx="273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 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2C508219-1B08-4807-840C-F1E3EF52BA9B}"/>
              </a:ext>
            </a:extLst>
          </p:cNvPr>
          <p:cNvSpPr/>
          <p:nvPr/>
        </p:nvSpPr>
        <p:spPr>
          <a:xfrm>
            <a:off x="1166115" y="4667528"/>
            <a:ext cx="265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7983C3E5-8F61-4325-BE55-41BE8B1929E1}"/>
              </a:ext>
            </a:extLst>
          </p:cNvPr>
          <p:cNvSpPr/>
          <p:nvPr/>
        </p:nvSpPr>
        <p:spPr>
          <a:xfrm>
            <a:off x="1166115" y="4960660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AE71E5E9-3848-442D-81B0-183E0A1EBA3E}"/>
              </a:ext>
            </a:extLst>
          </p:cNvPr>
          <p:cNvSpPr/>
          <p:nvPr/>
        </p:nvSpPr>
        <p:spPr>
          <a:xfrm>
            <a:off x="1166115" y="5290283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EB2C4772-DF2D-40B1-9406-AAEB561F0574}"/>
              </a:ext>
            </a:extLst>
          </p:cNvPr>
          <p:cNvSpPr/>
          <p:nvPr/>
        </p:nvSpPr>
        <p:spPr>
          <a:xfrm>
            <a:off x="1166115" y="5619906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e 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0901D4F6-7E34-45AB-9594-97C8B0065695}"/>
              </a:ext>
            </a:extLst>
          </p:cNvPr>
          <p:cNvSpPr/>
          <p:nvPr/>
        </p:nvSpPr>
        <p:spPr>
          <a:xfrm>
            <a:off x="1166115" y="5949525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 r e p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0901D4F6-7E34-45AB-9594-97C8B0065695}"/>
              </a:ext>
            </a:extLst>
          </p:cNvPr>
          <p:cNvSpPr/>
          <p:nvPr/>
        </p:nvSpPr>
        <p:spPr>
          <a:xfrm>
            <a:off x="1270781" y="6296719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05696" y="6390810"/>
            <a:ext cx="49552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400" dirty="0" smtClean="0"/>
              <a:t>已扩展且在边缘中没有后代的结点可以从内存中删除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51441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6381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深度优先搜索 </a:t>
            </a:r>
            <a:r>
              <a:rPr lang="en-US" altLang="zh-CN" dirty="0"/>
              <a:t>(</a:t>
            </a:r>
            <a:r>
              <a:rPr lang="en-US" altLang="zh-CN" dirty="0" smtClean="0"/>
              <a:t>DFS)</a:t>
            </a:r>
            <a:r>
              <a:rPr lang="zh-CN" altLang="en-US" dirty="0" smtClean="0"/>
              <a:t>的性能</a:t>
            </a:r>
            <a:endParaRPr lang="en-US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511800" cy="2900363"/>
            <a:chOff x="1328738" y="2012950"/>
            <a:chExt cx="55118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smtClean="0"/>
                <a:t>m</a:t>
              </a:r>
              <a:r>
                <a:rPr lang="en-US" dirty="0" smtClean="0"/>
                <a:t> </a:t>
              </a:r>
              <a:r>
                <a:rPr lang="en-US" dirty="0"/>
                <a:t>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57EBCF-AC4F-4452-9125-710B80D06C38}"/>
              </a:ext>
            </a:extLst>
          </p:cNvPr>
          <p:cNvSpPr/>
          <p:nvPr/>
        </p:nvSpPr>
        <p:spPr>
          <a:xfrm>
            <a:off x="3092797" y="2262466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complete in finite spaces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84B384-3B3C-417F-BD49-A34E3C6D7305}"/>
              </a:ext>
            </a:extLst>
          </p:cNvPr>
          <p:cNvSpPr/>
          <p:nvPr/>
        </p:nvSpPr>
        <p:spPr>
          <a:xfrm>
            <a:off x="4410402" y="5029200"/>
            <a:ext cx="149271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linear space!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68351" y="1812926"/>
            <a:ext cx="412273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marL="342858" indent="-34285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57" indent="-28571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85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0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14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286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430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573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718" indent="-22857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800" u="sng" kern="0" dirty="0" smtClean="0">
                <a:solidFill>
                  <a:srgbClr val="CC0099"/>
                </a:solidFill>
              </a:rPr>
              <a:t>完备性</a:t>
            </a:r>
            <a:r>
              <a:rPr lang="en-US" altLang="zh-CN" sz="2800" u="sng" kern="0" dirty="0" smtClean="0">
                <a:solidFill>
                  <a:srgbClr val="CC0099"/>
                </a:solidFill>
              </a:rPr>
              <a:t>? </a:t>
            </a:r>
            <a:r>
              <a:rPr lang="en-US" altLang="zh-CN" sz="2800" kern="0" dirty="0" smtClean="0"/>
              <a:t>No</a:t>
            </a:r>
            <a:endParaRPr lang="en-US" altLang="zh-CN" sz="2800" u="sng" kern="0" dirty="0" smtClean="0">
              <a:solidFill>
                <a:srgbClr val="CC0099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800" u="sng" kern="0" dirty="0" smtClean="0">
                <a:solidFill>
                  <a:srgbClr val="CC0099"/>
                </a:solidFill>
              </a:rPr>
              <a:t>最优性</a:t>
            </a:r>
            <a:r>
              <a:rPr lang="en-US" altLang="zh-CN" sz="2800" u="sng" kern="0" dirty="0" smtClean="0">
                <a:solidFill>
                  <a:srgbClr val="CC0099"/>
                </a:solidFill>
              </a:rPr>
              <a:t>?</a:t>
            </a:r>
            <a:r>
              <a:rPr lang="en-US" altLang="zh-CN" sz="2800" kern="0" dirty="0" smtClean="0"/>
              <a:t> No</a:t>
            </a:r>
          </a:p>
          <a:p>
            <a:pPr>
              <a:lnSpc>
                <a:spcPct val="200000"/>
              </a:lnSpc>
            </a:pPr>
            <a:r>
              <a:rPr lang="zh-CN" altLang="en-US" sz="2800" u="sng" kern="0" dirty="0" smtClean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kern="0" dirty="0" smtClean="0">
                <a:solidFill>
                  <a:srgbClr val="CC0099"/>
                </a:solidFill>
              </a:rPr>
              <a:t>?</a:t>
            </a:r>
            <a:r>
              <a:rPr lang="en-US" altLang="zh-CN" sz="2800" kern="0" dirty="0" smtClean="0"/>
              <a:t> </a:t>
            </a:r>
            <a:r>
              <a:rPr lang="en-US" altLang="zh-CN" sz="2800" i="1" kern="0" dirty="0" smtClean="0"/>
              <a:t>O(</a:t>
            </a:r>
            <a:r>
              <a:rPr lang="en-US" altLang="zh-CN" sz="2800" i="1" kern="0" dirty="0" err="1" smtClean="0"/>
              <a:t>b</a:t>
            </a:r>
            <a:r>
              <a:rPr lang="en-US" altLang="zh-CN" sz="2800" i="1" kern="0" baseline="30000" dirty="0" err="1" smtClean="0"/>
              <a:t>m</a:t>
            </a:r>
            <a:r>
              <a:rPr lang="en-US" altLang="zh-CN" sz="2800" i="1" kern="0" dirty="0" smtClean="0"/>
              <a:t>)</a:t>
            </a:r>
            <a:endParaRPr lang="en-US" altLang="zh-CN" sz="2800" kern="0" dirty="0" smtClean="0"/>
          </a:p>
          <a:p>
            <a:pPr>
              <a:lnSpc>
                <a:spcPct val="200000"/>
              </a:lnSpc>
            </a:pPr>
            <a:r>
              <a:rPr lang="zh-CN" altLang="en-US" sz="2800" u="sng" kern="0" dirty="0" smtClean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kern="0" dirty="0" smtClean="0">
                <a:solidFill>
                  <a:srgbClr val="CC0099"/>
                </a:solidFill>
              </a:rPr>
              <a:t>?</a:t>
            </a:r>
            <a:r>
              <a:rPr lang="en-US" altLang="zh-CN" sz="2800" kern="0" dirty="0" smtClean="0"/>
              <a:t> </a:t>
            </a:r>
            <a:r>
              <a:rPr lang="en-US" altLang="zh-CN" sz="2800" i="1" kern="0" dirty="0" smtClean="0"/>
              <a:t>O(</a:t>
            </a:r>
            <a:r>
              <a:rPr lang="en-US" altLang="zh-CN" sz="2800" i="1" kern="0" dirty="0" err="1" smtClean="0"/>
              <a:t>bm</a:t>
            </a:r>
            <a:r>
              <a:rPr lang="en-US" altLang="zh-CN" sz="2800" i="1" kern="0" dirty="0" smtClean="0"/>
              <a:t>)</a:t>
            </a:r>
            <a:endParaRPr lang="en-US" altLang="zh-CN" sz="2800" kern="0" dirty="0"/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8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 smtClean="0"/>
              <a:t>b</a:t>
            </a:r>
            <a:r>
              <a:rPr lang="en-US" altLang="zh-CN" baseline="30000" dirty="0" err="1" smtClean="0"/>
              <a:t>d</a:t>
            </a:r>
            <a:r>
              <a:rPr lang="en-US" dirty="0" smtClean="0"/>
              <a:t> </a:t>
            </a:r>
            <a:r>
              <a:rPr lang="en-US" dirty="0"/>
              <a:t>nodes</a:t>
            </a:r>
          </a:p>
        </p:txBody>
      </p:sp>
      <p:sp>
        <p:nvSpPr>
          <p:cNvPr id="30" name="矩形 29"/>
          <p:cNvSpPr/>
          <p:nvPr/>
        </p:nvSpPr>
        <p:spPr>
          <a:xfrm>
            <a:off x="2563231" y="5601402"/>
            <a:ext cx="94436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400" dirty="0" smtClean="0"/>
              <a:t>深度优先搜索只要存储一条从根结点到叶子结点的路径，以及该路径上每个结点所有未被扩展的兄弟结点即可。</a:t>
            </a:r>
            <a:endParaRPr lang="en-US" altLang="zh-CN" sz="1400" dirty="0" smtClean="0"/>
          </a:p>
          <a:p>
            <a:pPr lvl="1">
              <a:lnSpc>
                <a:spcPct val="150000"/>
              </a:lnSpc>
            </a:pPr>
            <a:endParaRPr lang="en-US" altLang="zh-CN" sz="1400" dirty="0" smtClean="0"/>
          </a:p>
          <a:p>
            <a:pPr lvl="1">
              <a:lnSpc>
                <a:spcPct val="150000"/>
              </a:lnSpc>
            </a:pPr>
            <a:r>
              <a:rPr lang="zh-CN" altLang="en-US" sz="1400" dirty="0" smtClean="0"/>
              <a:t>已</a:t>
            </a:r>
            <a:r>
              <a:rPr lang="zh-CN" altLang="en-US" sz="1400" dirty="0"/>
              <a:t>扩展并且在边缘中没有后代的结点可以从内存中删除</a:t>
            </a:r>
            <a:endParaRPr lang="en-US" altLang="zh-CN" sz="1400" dirty="0"/>
          </a:p>
          <a:p>
            <a:pPr lvl="1">
              <a:lnSpc>
                <a:spcPct val="150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268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3.4.1 </a:t>
            </a:r>
            <a:r>
              <a:rPr lang="zh-CN" altLang="en-US" dirty="0"/>
              <a:t>宽度优先搜索（</a:t>
            </a:r>
            <a:r>
              <a:rPr lang="en-US" altLang="zh-CN" dirty="0"/>
              <a:t>BFS)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5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3.4.1 </a:t>
            </a:r>
            <a:r>
              <a:rPr lang="zh-CN" altLang="en-US" dirty="0" smtClean="0"/>
              <a:t>宽度优先搜索</a:t>
            </a:r>
            <a:r>
              <a:rPr lang="zh-CN" altLang="en-US" dirty="0"/>
              <a:t>（</a:t>
            </a:r>
            <a:r>
              <a:rPr lang="en-US" altLang="zh-CN" dirty="0"/>
              <a:t>BFS)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2A70CA-1146-4420-9BF4-98154C3E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35043"/>
            <a:ext cx="10206579" cy="533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5400" y="1219200"/>
            <a:ext cx="9901779" cy="11344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BFS</a:t>
            </a:r>
            <a:r>
              <a:rPr lang="zh-CN" altLang="en-US" sz="2400" dirty="0" smtClean="0"/>
              <a:t>是一种简单的搜索策略。它从根节点开始，按搜索深度逐层扩展结点，直到找到目标结点为止，其搜索顺序如下图所示：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9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宽度优先搜索（</a:t>
            </a:r>
            <a:r>
              <a:rPr lang="en-US" altLang="zh-CN" dirty="0"/>
              <a:t>BFS)</a:t>
            </a:r>
            <a:endParaRPr lang="en-US" dirty="0"/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5505445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3733800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 dirty="0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8523285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8523285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6094409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8915400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10666409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5564182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6238876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7085009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8529633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9231309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10664826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5554658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6094409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8918576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10668000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5567358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 flipV="1">
            <a:off x="3690944" y="3371851"/>
            <a:ext cx="8501059" cy="226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253640" y="1608810"/>
            <a:ext cx="3575572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搜索策略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zh-CN" altLang="en-US" dirty="0" smtClean="0">
                <a:latin typeface="Calibri" pitchFamily="34" charset="0"/>
              </a:rPr>
              <a:t>先扩展深度最浅的结点</a:t>
            </a:r>
            <a:endParaRPr lang="en-US" altLang="zh-CN" dirty="0" smtClean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实现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</a:t>
            </a:r>
            <a:r>
              <a:rPr lang="en-US" dirty="0" smtClean="0">
                <a:latin typeface="Calibri" pitchFamily="34" charset="0"/>
              </a:rPr>
              <a:t>  </a:t>
            </a:r>
            <a:r>
              <a:rPr lang="zh-CN" altLang="en-US" u="sng" dirty="0" smtClean="0">
                <a:latin typeface="Calibri" pitchFamily="34" charset="0"/>
              </a:rPr>
              <a:t>边缘</a:t>
            </a:r>
            <a:r>
              <a:rPr lang="zh-CN" altLang="en-US" dirty="0" smtClean="0">
                <a:latin typeface="Calibri" pitchFamily="34" charset="0"/>
              </a:rPr>
              <a:t>是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FIFO </a:t>
            </a:r>
            <a:r>
              <a:rPr lang="zh-CN" altLang="en-US" dirty="0" smtClean="0">
                <a:latin typeface="Calibri" pitchFamily="34" charset="0"/>
              </a:rPr>
              <a:t>队列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128314-5C4B-4A82-8CA2-15C3E0E4ECFF}"/>
              </a:ext>
            </a:extLst>
          </p:cNvPr>
          <p:cNvSpPr txBox="1"/>
          <p:nvPr/>
        </p:nvSpPr>
        <p:spPr>
          <a:xfrm>
            <a:off x="8219493" y="1462987"/>
            <a:ext cx="3990619" cy="15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FIFO</a:t>
            </a:r>
            <a:r>
              <a:rPr lang="zh-CN" altLang="en-US" sz="1600" dirty="0"/>
              <a:t>队列：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先进先出队列；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新结点加入到队尾，浅层的老结点会在深层的新结点之前被扩展</a:t>
            </a:r>
            <a:endParaRPr lang="en-US" altLang="zh-CN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0819C-F47E-4F10-A6A2-49301FA8A045}"/>
              </a:ext>
            </a:extLst>
          </p:cNvPr>
          <p:cNvSpPr/>
          <p:nvPr/>
        </p:nvSpPr>
        <p:spPr>
          <a:xfrm>
            <a:off x="302714" y="3560394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 smtClean="0">
                <a:latin typeface="Calibri" pitchFamily="34" charset="0"/>
              </a:rPr>
              <a:t>边缘队列</a:t>
            </a:r>
            <a:r>
              <a:rPr lang="en-US" altLang="zh-CN" i="1" dirty="0" smtClean="0">
                <a:latin typeface="Calibri" pitchFamily="34" charset="0"/>
              </a:rPr>
              <a:t>:</a:t>
            </a:r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046F3AA-A90B-4AAD-9F92-539255B540BC}"/>
              </a:ext>
            </a:extLst>
          </p:cNvPr>
          <p:cNvSpPr/>
          <p:nvPr/>
        </p:nvSpPr>
        <p:spPr>
          <a:xfrm>
            <a:off x="649293" y="389991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AE53D69-2309-4B26-B491-EAF5A0044C23}"/>
              </a:ext>
            </a:extLst>
          </p:cNvPr>
          <p:cNvSpPr/>
          <p:nvPr/>
        </p:nvSpPr>
        <p:spPr>
          <a:xfrm>
            <a:off x="625537" y="4202668"/>
            <a:ext cx="95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d</a:t>
            </a:r>
            <a:r>
              <a:rPr lang="en-US" altLang="zh-CN" i="1" dirty="0">
                <a:latin typeface="Calibri" pitchFamily="34" charset="0"/>
              </a:rPr>
              <a:t> e p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0F8D5272-FA03-4CA9-92D6-DC6185E23F39}"/>
              </a:ext>
            </a:extLst>
          </p:cNvPr>
          <p:cNvSpPr/>
          <p:nvPr/>
        </p:nvSpPr>
        <p:spPr>
          <a:xfrm>
            <a:off x="625536" y="4530415"/>
            <a:ext cx="95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e</a:t>
            </a:r>
            <a:r>
              <a:rPr lang="en-US" altLang="zh-CN" i="1" dirty="0">
                <a:latin typeface="Calibri" pitchFamily="34" charset="0"/>
              </a:rPr>
              <a:t> p b c e</a:t>
            </a:r>
            <a:endParaRPr lang="zh-CN" altLang="en-US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E5976BE7-532B-4818-8E79-E294DC214F8E}"/>
              </a:ext>
            </a:extLst>
          </p:cNvPr>
          <p:cNvSpPr/>
          <p:nvPr/>
        </p:nvSpPr>
        <p:spPr>
          <a:xfrm>
            <a:off x="616635" y="4928371"/>
            <a:ext cx="1288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altLang="zh-CN" i="1" dirty="0">
                <a:latin typeface="Calibri" pitchFamily="34" charset="0"/>
              </a:rPr>
              <a:t> b c e h r</a:t>
            </a:r>
            <a:endParaRPr lang="zh-CN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A4C96A8A-2A40-4D76-8696-F51ADCB57A61}"/>
              </a:ext>
            </a:extLst>
          </p:cNvPr>
          <p:cNvSpPr/>
          <p:nvPr/>
        </p:nvSpPr>
        <p:spPr>
          <a:xfrm>
            <a:off x="630258" y="5284742"/>
            <a:ext cx="1288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b</a:t>
            </a:r>
            <a:r>
              <a:rPr lang="en-US" altLang="zh-CN" i="1" dirty="0">
                <a:latin typeface="Calibri" pitchFamily="34" charset="0"/>
              </a:rPr>
              <a:t> c e h r q</a:t>
            </a:r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98BE45D-4A72-4609-990E-D4CD1181CC91}"/>
              </a:ext>
            </a:extLst>
          </p:cNvPr>
          <p:cNvSpPr/>
          <p:nvPr/>
        </p:nvSpPr>
        <p:spPr>
          <a:xfrm>
            <a:off x="603050" y="5618321"/>
            <a:ext cx="1288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c</a:t>
            </a:r>
            <a:r>
              <a:rPr lang="en-US" altLang="zh-CN" i="1" dirty="0">
                <a:latin typeface="Calibri" pitchFamily="34" charset="0"/>
              </a:rPr>
              <a:t> e h r </a:t>
            </a:r>
            <a:r>
              <a:rPr lang="en-US" altLang="zh-CN" i="1" dirty="0" smtClean="0">
                <a:latin typeface="Calibri" pitchFamily="34" charset="0"/>
              </a:rPr>
              <a:t>q a</a:t>
            </a:r>
            <a:endParaRPr lang="zh-CN" altLang="en-US" dirty="0"/>
          </a:p>
        </p:txBody>
      </p:sp>
      <p:sp>
        <p:nvSpPr>
          <p:cNvPr id="125" name="Text Box 115"/>
          <p:cNvSpPr txBox="1">
            <a:spLocks noChangeArrowheads="1"/>
          </p:cNvSpPr>
          <p:nvPr/>
        </p:nvSpPr>
        <p:spPr bwMode="auto">
          <a:xfrm>
            <a:off x="1587304" y="6053429"/>
            <a:ext cx="3575572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搜索序列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  S d e p b c…</a:t>
            </a:r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</a:rPr>
              <a:t>p q f q c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G</a:t>
            </a:r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解</a:t>
            </a:r>
            <a:r>
              <a:rPr lang="zh-CN" altLang="en-US" dirty="0">
                <a:solidFill>
                  <a:srgbClr val="FF0000"/>
                </a:solidFill>
                <a:latin typeface="Calibri" pitchFamily="34" charset="0"/>
              </a:rPr>
              <a:t>序列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 S e r f G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9475" y="3498853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993266" y="3942069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5060028" y="4846259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98BE45D-4A72-4609-990E-D4CD1181CC91}"/>
              </a:ext>
            </a:extLst>
          </p:cNvPr>
          <p:cNvSpPr/>
          <p:nvPr/>
        </p:nvSpPr>
        <p:spPr>
          <a:xfrm>
            <a:off x="582455" y="5917592"/>
            <a:ext cx="1288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FF0000"/>
                </a:solidFill>
                <a:latin typeface="Calibri" pitchFamily="34" charset="0"/>
              </a:rPr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  <p:bldP spid="3" grpId="0"/>
      <p:bldP spid="118" grpId="0"/>
      <p:bldP spid="119" grpId="0"/>
      <p:bldP spid="120" grpId="0"/>
      <p:bldP spid="121" grpId="0"/>
      <p:bldP spid="122" grpId="0"/>
      <p:bldP spid="123" grpId="0"/>
      <p:bldP spid="125" grpId="0"/>
      <p:bldP spid="5" grpId="0" animBg="1"/>
      <p:bldP spid="5" grpId="1" animBg="1"/>
      <p:bldP spid="127" grpId="0" animBg="1"/>
      <p:bldP spid="127" grpId="1" animBg="1"/>
      <p:bldP spid="128" grpId="0" animBg="1"/>
      <p:bldP spid="128" grpId="1" animBg="1"/>
      <p:bldP spid="1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/>
              <a:t>宽度优先搜索（</a:t>
            </a:r>
            <a:r>
              <a:rPr lang="en-US" altLang="zh-CN" sz="3600" dirty="0"/>
              <a:t>BFS</a:t>
            </a:r>
            <a:r>
              <a:rPr lang="zh-CN" altLang="en-US" sz="3600" dirty="0"/>
              <a:t>）的性能</a:t>
            </a:r>
            <a:endParaRPr lang="en-US" altLang="zh-CN" sz="3600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75455" y="2329890"/>
            <a:ext cx="8229600" cy="38100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完备性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>
                <a:solidFill>
                  <a:srgbClr val="CC0099"/>
                </a:solidFill>
              </a:rPr>
              <a:t> </a:t>
            </a:r>
            <a:r>
              <a:rPr lang="en-US" altLang="zh-CN" sz="2800" dirty="0"/>
              <a:t>Yes (if </a:t>
            </a:r>
            <a:r>
              <a:rPr lang="en-US" altLang="zh-CN" sz="2800" i="1" dirty="0" err="1"/>
              <a:t>b&amp;d</a:t>
            </a:r>
            <a:r>
              <a:rPr lang="en-US" altLang="zh-CN" sz="2800" dirty="0"/>
              <a:t> are finite)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最优性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Yes </a:t>
            </a:r>
            <a:r>
              <a:rPr lang="en-US" altLang="zh-CN" sz="2800" dirty="0" smtClean="0"/>
              <a:t>(only if </a:t>
            </a:r>
            <a:r>
              <a:rPr lang="en-US" altLang="zh-CN" sz="2800" dirty="0"/>
              <a:t>cost = 1 per step)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时间复杂度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/>
              <a:t>1+b+b</a:t>
            </a:r>
            <a:r>
              <a:rPr lang="en-US" altLang="zh-CN" sz="2800" i="1" baseline="30000" dirty="0"/>
              <a:t>2</a:t>
            </a:r>
            <a:r>
              <a:rPr lang="en-US" altLang="zh-CN" sz="2800" i="1" dirty="0"/>
              <a:t>+b</a:t>
            </a:r>
            <a:r>
              <a:rPr lang="en-US" altLang="zh-CN" sz="2800" i="1" baseline="30000" dirty="0"/>
              <a:t>3</a:t>
            </a:r>
            <a:r>
              <a:rPr lang="en-US" altLang="zh-CN" sz="2800" dirty="0"/>
              <a:t>+… +</a:t>
            </a:r>
            <a:r>
              <a:rPr lang="en-US" altLang="zh-CN" sz="2800" i="1" dirty="0" err="1"/>
              <a:t>b</a:t>
            </a:r>
            <a:r>
              <a:rPr lang="en-US" altLang="zh-CN" sz="2800" i="1" baseline="30000" dirty="0" err="1"/>
              <a:t>d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= O(</a:t>
            </a:r>
            <a:r>
              <a:rPr lang="en-US" altLang="zh-CN" sz="2800" dirty="0" err="1" smtClean="0"/>
              <a:t>b</a:t>
            </a:r>
            <a:r>
              <a:rPr lang="en-US" altLang="zh-CN" sz="2800" baseline="30000" dirty="0" err="1" smtClean="0"/>
              <a:t>d</a:t>
            </a:r>
            <a:r>
              <a:rPr lang="en-US" altLang="zh-CN" sz="2800" dirty="0" smtClean="0"/>
              <a:t>)</a:t>
            </a:r>
            <a:endParaRPr lang="en-US" altLang="zh-CN" sz="2800" dirty="0"/>
          </a:p>
          <a:p>
            <a:pPr eaLnBrk="1" hangingPunct="1">
              <a:lnSpc>
                <a:spcPct val="200000"/>
              </a:lnSpc>
            </a:pPr>
            <a:r>
              <a:rPr lang="zh-CN" altLang="en-US" sz="2800" u="sng" dirty="0">
                <a:solidFill>
                  <a:srgbClr val="CC0099"/>
                </a:solidFill>
              </a:rPr>
              <a:t>空间复杂度</a:t>
            </a:r>
            <a:r>
              <a:rPr lang="en-US" altLang="zh-CN" sz="2800" u="sng" dirty="0">
                <a:solidFill>
                  <a:srgbClr val="CC0099"/>
                </a:solidFill>
              </a:rPr>
              <a:t>?</a:t>
            </a:r>
            <a:r>
              <a:rPr lang="en-US" altLang="zh-CN" sz="2800" dirty="0"/>
              <a:t> </a:t>
            </a:r>
            <a:r>
              <a:rPr lang="en-US" altLang="zh-CN" sz="2800" i="1" dirty="0" smtClean="0"/>
              <a:t>O(</a:t>
            </a:r>
            <a:r>
              <a:rPr lang="en-US" altLang="zh-CN" sz="2800" i="1" dirty="0" err="1" smtClean="0"/>
              <a:t>b</a:t>
            </a:r>
            <a:r>
              <a:rPr lang="en-US" altLang="zh-CN" sz="2800" i="1" baseline="30000" dirty="0" err="1" smtClean="0"/>
              <a:t>d</a:t>
            </a:r>
            <a:r>
              <a:rPr lang="en-US" altLang="zh-CN" sz="2800" i="1" dirty="0" smtClean="0"/>
              <a:t>)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(keeps every node in memory)</a:t>
            </a:r>
          </a:p>
        </p:txBody>
      </p:sp>
      <p:sp>
        <p:nvSpPr>
          <p:cNvPr id="4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9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4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5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16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19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1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3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/>
              <a:t>d</a:t>
            </a:r>
            <a:r>
              <a:rPr lang="en-US" dirty="0" smtClean="0"/>
              <a:t> </a:t>
            </a:r>
            <a:r>
              <a:rPr lang="en-US" dirty="0"/>
              <a:t>tiers</a:t>
            </a: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 smtClean="0"/>
              <a:t>b</a:t>
            </a:r>
            <a:r>
              <a:rPr lang="en-US" altLang="zh-CN" baseline="30000" dirty="0" err="1" smtClean="0"/>
              <a:t>d</a:t>
            </a:r>
            <a:r>
              <a:rPr lang="en-US" dirty="0" smtClean="0"/>
              <a:t> </a:t>
            </a:r>
            <a:r>
              <a:rPr lang="en-US" dirty="0"/>
              <a:t>nodes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269A6B-1746-4CBC-A583-6CA4B205AB01}"/>
              </a:ext>
            </a:extLst>
          </p:cNvPr>
          <p:cNvSpPr/>
          <p:nvPr/>
        </p:nvSpPr>
        <p:spPr>
          <a:xfrm>
            <a:off x="6248402" y="6236726"/>
            <a:ext cx="6096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Space</a:t>
            </a:r>
            <a:r>
              <a:rPr lang="en-US" altLang="zh-CN" dirty="0"/>
              <a:t> is the bigger problem (more than time)
</a:t>
            </a:r>
          </a:p>
        </p:txBody>
      </p:sp>
    </p:spTree>
    <p:extLst>
      <p:ext uri="{BB962C8B-B14F-4D97-AF65-F5344CB8AC3E}">
        <p14:creationId xmlns:p14="http://schemas.microsoft.com/office/powerpoint/2010/main" val="5326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22" grpId="0" animBg="1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3.4.2 </a:t>
            </a:r>
            <a:r>
              <a:rPr lang="zh-CN" altLang="en-US" dirty="0" smtClean="0"/>
              <a:t>一致</a:t>
            </a:r>
            <a:r>
              <a:rPr lang="zh-CN" altLang="en-US" dirty="0">
                <a:solidFill>
                  <a:srgbClr val="FF0000"/>
                </a:solidFill>
              </a:rPr>
              <a:t>代价</a:t>
            </a:r>
            <a:r>
              <a:rPr lang="zh-CN" altLang="en-US" dirty="0"/>
              <a:t>搜索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97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en-US" altLang="zh-CN" dirty="0" smtClean="0"/>
              <a:t>4.2 </a:t>
            </a:r>
            <a:r>
              <a:rPr lang="zh-CN" altLang="en-US" dirty="0" smtClean="0"/>
              <a:t>一致代价搜索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1804787" y="5857502"/>
            <a:ext cx="12192000" cy="1227139"/>
          </a:xfrm>
        </p:spPr>
        <p:txBody>
          <a:bodyPr/>
          <a:lstStyle/>
          <a:p>
            <a:pPr marL="0" indent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状态空间图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边上有代价值</a:t>
            </a:r>
            <a:r>
              <a:rPr lang="en-US" altLang="zh-CN" sz="2400" dirty="0" smtClean="0"/>
              <a:t>)</a:t>
            </a:r>
            <a:endParaRPr lang="en-US" sz="2400" dirty="0"/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2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 indent="-342882">
              <a:lnSpc>
                <a:spcPct val="150000"/>
              </a:lnSpc>
              <a:buFontTx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环境的类型很大程度上决定了智能体的设计，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最难处理的情况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/>
              <a:t>以自动驾驶为例：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部分可观测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/>
              <a:t>Agent</a:t>
            </a:r>
            <a:r>
              <a:rPr lang="zh-CN" altLang="en-US" dirty="0"/>
              <a:t>不能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时间结点上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都能获取环境的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完整状态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随机的</a:t>
            </a:r>
            <a:r>
              <a:rPr lang="en-US" dirty="0"/>
              <a:t> =&gt; </a:t>
            </a:r>
            <a:r>
              <a:rPr lang="en-US" altLang="zh-CN" dirty="0"/>
              <a:t>A</a:t>
            </a:r>
            <a:r>
              <a:rPr lang="en-US" dirty="0"/>
              <a:t>gent</a:t>
            </a:r>
            <a:r>
              <a:rPr lang="zh-CN" altLang="en-US" dirty="0"/>
              <a:t>不得不应对一些</a:t>
            </a:r>
            <a:r>
              <a:rPr lang="zh-CN" altLang="en-US" dirty="0">
                <a:solidFill>
                  <a:srgbClr val="FF0000"/>
                </a:solidFill>
              </a:rPr>
              <a:t>突发情况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多</a:t>
            </a:r>
            <a:r>
              <a:rPr lang="en-US" altLang="zh-CN" b="1" i="1" dirty="0">
                <a:solidFill>
                  <a:srgbClr val="0000FF"/>
                </a:solidFill>
              </a:rPr>
              <a:t>Agent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部分合作部分竞争多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动态的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决策时环境会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随着时间变化</a:t>
            </a:r>
            <a:endParaRPr lang="en-US" b="1" i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b="1" i="1" dirty="0">
                <a:solidFill>
                  <a:srgbClr val="0000FF"/>
                </a:solidFill>
              </a:rPr>
              <a:t>连续的</a:t>
            </a:r>
            <a:r>
              <a:rPr lang="en-US" dirty="0"/>
              <a:t>=&gt;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连续地执行一系列的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控制行动</a:t>
            </a:r>
            <a:endParaRPr lang="en-US" b="1" i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waymo-short">
            <a:hlinkClick r:id="" action="ppaction://media"/>
            <a:extLst>
              <a:ext uri="{FF2B5EF4-FFF2-40B4-BE49-F238E27FC236}">
                <a16:creationId xmlns:a16="http://schemas.microsoft.com/office/drawing/2014/main" id="{9E8AD934-63AA-DF42-BB49-96237ED2C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7112" y="3772636"/>
            <a:ext cx="4684889" cy="26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6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727579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一致代价搜索</a:t>
            </a:r>
            <a:endParaRPr lang="en-US" dirty="0"/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5513387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 dirty="0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 flipV="1">
            <a:off x="3505200" y="3276599"/>
            <a:ext cx="8686802" cy="87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8529638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8531229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6119814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8913814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10658479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6883661" y="1270984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6553200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9310688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11020428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10656887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10674355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11045828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5562605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6246814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7075487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5851528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6440488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7370764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6119814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5562605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5543555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5545138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7073905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6723062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7399338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7673976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6972300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7400929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7397755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7662864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7399338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7661279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7927976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6767512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7146929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8909055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9240838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8539162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8774112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9490076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7661279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8836028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5840412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7196397" y="19758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8190173" y="212982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7047173" y="26235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7536121" y="16583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7347209" y="122018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8064761" y="164087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8995037" y="2253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9325233" y="212664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7779013" y="28521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9852285" y="237271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9868161" y="172183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4652964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3657600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8445761" y="182819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6435FAE0-CCDD-45F9-9774-2CEECD968E83}"/>
              </a:ext>
            </a:extLst>
          </p:cNvPr>
          <p:cNvSpPr/>
          <p:nvPr/>
        </p:nvSpPr>
        <p:spPr>
          <a:xfrm>
            <a:off x="228600" y="293555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>
                <a:latin typeface="Calibri" pitchFamily="34" charset="0"/>
              </a:rPr>
              <a:t>边缘队列</a:t>
            </a:r>
            <a:r>
              <a:rPr lang="en-US" altLang="zh-CN" i="1" dirty="0" smtClean="0">
                <a:latin typeface="Calibri" pitchFamily="34" charset="0"/>
              </a:rPr>
              <a:t>:</a:t>
            </a:r>
            <a:endParaRPr lang="zh-CN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6F52E0AF-1961-4696-891A-2E19DBE493B8}"/>
              </a:ext>
            </a:extLst>
          </p:cNvPr>
          <p:cNvSpPr/>
          <p:nvPr/>
        </p:nvSpPr>
        <p:spPr>
          <a:xfrm>
            <a:off x="462828" y="3265176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S</a:t>
            </a:r>
            <a:r>
              <a:rPr lang="en-US" altLang="zh-CN" dirty="0">
                <a:latin typeface="Calibri" pitchFamily="34" charset="0"/>
              </a:rPr>
              <a:t>(0)</a:t>
            </a:r>
            <a:endParaRPr lang="zh-CN" alt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B1612DC7-FB28-4DA2-87B9-E01333739C48}"/>
              </a:ext>
            </a:extLst>
          </p:cNvPr>
          <p:cNvSpPr/>
          <p:nvPr/>
        </p:nvSpPr>
        <p:spPr>
          <a:xfrm>
            <a:off x="462828" y="3594799"/>
            <a:ext cx="1958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p</a:t>
            </a:r>
            <a:r>
              <a:rPr lang="en-US" altLang="zh-CN" dirty="0">
                <a:latin typeface="Calibri" pitchFamily="34" charset="0"/>
              </a:rPr>
              <a:t>(1) </a:t>
            </a:r>
            <a:r>
              <a:rPr lang="en-US" altLang="zh-CN" i="1" dirty="0">
                <a:latin typeface="Calibri" pitchFamily="34" charset="0"/>
              </a:rPr>
              <a:t>d</a:t>
            </a:r>
            <a:r>
              <a:rPr lang="en-US" altLang="zh-CN" dirty="0">
                <a:latin typeface="Calibri" pitchFamily="34" charset="0"/>
              </a:rPr>
              <a:t>(3)</a:t>
            </a:r>
            <a:r>
              <a:rPr lang="en-US" altLang="zh-CN" i="1" dirty="0">
                <a:latin typeface="Calibri" pitchFamily="34" charset="0"/>
              </a:rPr>
              <a:t> e</a:t>
            </a:r>
            <a:r>
              <a:rPr lang="en-US" altLang="zh-CN" dirty="0">
                <a:latin typeface="Calibri" pitchFamily="34" charset="0"/>
              </a:rPr>
              <a:t>(9)</a:t>
            </a:r>
            <a:endParaRPr lang="zh-CN" altLang="en-US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E9CA908B-97D4-4F9C-BA77-CD6DE07DA739}"/>
              </a:ext>
            </a:extLst>
          </p:cNvPr>
          <p:cNvSpPr/>
          <p:nvPr/>
        </p:nvSpPr>
        <p:spPr>
          <a:xfrm>
            <a:off x="462828" y="3924422"/>
            <a:ext cx="173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d</a:t>
            </a:r>
            <a:r>
              <a:rPr lang="en-US" altLang="zh-CN" dirty="0">
                <a:latin typeface="Calibri" pitchFamily="34" charset="0"/>
              </a:rPr>
              <a:t>(3) e(9) q(16)</a:t>
            </a:r>
            <a:endParaRPr lang="zh-CN" altLang="en-US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E0D20960-D198-49B5-B952-32E16ED82145}"/>
              </a:ext>
            </a:extLst>
          </p:cNvPr>
          <p:cNvSpPr/>
          <p:nvPr/>
        </p:nvSpPr>
        <p:spPr>
          <a:xfrm>
            <a:off x="462828" y="4254045"/>
            <a:ext cx="273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</a:rPr>
              <a:t>b</a:t>
            </a:r>
            <a:r>
              <a:rPr lang="en-US" altLang="zh-CN" i="1" dirty="0">
                <a:latin typeface="Calibri" pitchFamily="34" charset="0"/>
              </a:rPr>
              <a:t>(4) </a:t>
            </a:r>
            <a:r>
              <a:rPr lang="en-US" altLang="zh-CN" dirty="0">
                <a:latin typeface="Calibri" pitchFamily="34" charset="0"/>
              </a:rPr>
              <a:t>e(5) e(9) c(11) q(16)</a:t>
            </a:r>
            <a:endParaRPr lang="zh-CN" altLang="en-US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2C508219-1B08-4807-840C-F1E3EF52BA9B}"/>
              </a:ext>
            </a:extLst>
          </p:cNvPr>
          <p:cNvSpPr/>
          <p:nvPr/>
        </p:nvSpPr>
        <p:spPr>
          <a:xfrm>
            <a:off x="462828" y="4583668"/>
            <a:ext cx="265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e</a:t>
            </a:r>
            <a:r>
              <a:rPr lang="en-US" altLang="zh-CN" dirty="0">
                <a:latin typeface="Calibri" pitchFamily="34" charset="0"/>
              </a:rPr>
              <a:t>(5) a(6) e(9) c(11) q(16)</a:t>
            </a:r>
            <a:endParaRPr lang="zh-CN" altLang="en-US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983C3E5-8F61-4325-BE55-41BE8B1929E1}"/>
              </a:ext>
            </a:extLst>
          </p:cNvPr>
          <p:cNvSpPr/>
          <p:nvPr/>
        </p:nvSpPr>
        <p:spPr>
          <a:xfrm>
            <a:off x="462828" y="4876800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a</a:t>
            </a:r>
            <a:r>
              <a:rPr lang="en-US" altLang="zh-CN" dirty="0">
                <a:latin typeface="Calibri" pitchFamily="34" charset="0"/>
              </a:rPr>
              <a:t>(6) r(7) e(9) c(11) h(13) q(16)</a:t>
            </a:r>
            <a:endParaRPr lang="zh-CN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AE71E5E9-3848-442D-81B0-183E0A1EBA3E}"/>
              </a:ext>
            </a:extLst>
          </p:cNvPr>
          <p:cNvSpPr/>
          <p:nvPr/>
        </p:nvSpPr>
        <p:spPr>
          <a:xfrm>
            <a:off x="462828" y="5206423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r</a:t>
            </a:r>
            <a:r>
              <a:rPr lang="en-US" altLang="zh-CN" dirty="0">
                <a:latin typeface="Calibri" pitchFamily="34" charset="0"/>
              </a:rPr>
              <a:t>(7) e(9) c(11) h(13) q(16)</a:t>
            </a:r>
            <a:endParaRPr lang="zh-CN" altLang="en-US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EB2C4772-DF2D-40B1-9406-AAEB561F0574}"/>
              </a:ext>
            </a:extLst>
          </p:cNvPr>
          <p:cNvSpPr/>
          <p:nvPr/>
        </p:nvSpPr>
        <p:spPr>
          <a:xfrm>
            <a:off x="462828" y="5536046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f</a:t>
            </a:r>
            <a:r>
              <a:rPr lang="en-US" altLang="zh-CN" dirty="0">
                <a:latin typeface="Calibri" pitchFamily="34" charset="0"/>
              </a:rPr>
              <a:t>(8) e(9) c(11) h(13) q(16)</a:t>
            </a:r>
            <a:endParaRPr lang="zh-CN" altLang="en-US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0901D4F6-7E34-45AB-9594-97C8B0065695}"/>
              </a:ext>
            </a:extLst>
          </p:cNvPr>
          <p:cNvSpPr/>
          <p:nvPr/>
        </p:nvSpPr>
        <p:spPr>
          <a:xfrm>
            <a:off x="462828" y="5865665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e</a:t>
            </a:r>
            <a:r>
              <a:rPr lang="en-US" altLang="zh-CN" dirty="0">
                <a:latin typeface="Calibri" pitchFamily="34" charset="0"/>
              </a:rPr>
              <a:t>(9) G(10) c(11) h(13) q(16)</a:t>
            </a:r>
            <a:endParaRPr lang="zh-CN" altLang="en-US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935F931B-1278-44AC-BEEF-D7FDE3C1F696}"/>
              </a:ext>
            </a:extLst>
          </p:cNvPr>
          <p:cNvSpPr/>
          <p:nvPr/>
        </p:nvSpPr>
        <p:spPr>
          <a:xfrm>
            <a:off x="461873" y="6281678"/>
            <a:ext cx="347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G</a:t>
            </a:r>
            <a:r>
              <a:rPr lang="en-US" altLang="zh-CN" dirty="0">
                <a:latin typeface="Calibri" pitchFamily="34" charset="0"/>
              </a:rPr>
              <a:t>(10) c(11) r(11) h(13) q(16) h(17)</a:t>
            </a:r>
            <a:endParaRPr lang="zh-CN" altLang="en-US" dirty="0"/>
          </a:p>
        </p:txBody>
      </p:sp>
      <p:sp>
        <p:nvSpPr>
          <p:cNvPr id="170" name="Text Box 115"/>
          <p:cNvSpPr txBox="1">
            <a:spLocks noChangeArrowheads="1"/>
          </p:cNvSpPr>
          <p:nvPr/>
        </p:nvSpPr>
        <p:spPr bwMode="auto">
          <a:xfrm>
            <a:off x="418950" y="1524000"/>
            <a:ext cx="5671354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CC00CC"/>
                </a:solidFill>
              </a:rPr>
              <a:t>代价函数：</a:t>
            </a:r>
            <a:r>
              <a:rPr lang="en-US" altLang="zh-CN" i="1" dirty="0" smtClean="0">
                <a:solidFill>
                  <a:srgbClr val="CC00CC"/>
                </a:solidFill>
              </a:rPr>
              <a:t>g(n</a:t>
            </a:r>
            <a:r>
              <a:rPr lang="en-US" altLang="zh-CN" i="1" dirty="0">
                <a:solidFill>
                  <a:srgbClr val="CC00CC"/>
                </a:solidFill>
              </a:rPr>
              <a:t>) </a:t>
            </a:r>
            <a:r>
              <a:rPr lang="en-US" altLang="zh-CN" i="1" dirty="0"/>
              <a:t>= cost from root to </a:t>
            </a:r>
            <a:r>
              <a:rPr lang="en-US" altLang="zh-CN" i="1" dirty="0" smtClean="0"/>
              <a:t>state n</a:t>
            </a:r>
            <a:endParaRPr lang="en-US" altLang="zh-CN" i="1" dirty="0"/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搜索策略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zh-CN" altLang="en-US" dirty="0" smtClean="0">
                <a:latin typeface="Calibri" pitchFamily="34" charset="0"/>
              </a:rPr>
              <a:t>先扩展</a:t>
            </a:r>
            <a:r>
              <a:rPr lang="en-US" altLang="zh-CN" i="1" dirty="0">
                <a:solidFill>
                  <a:srgbClr val="CC00CC"/>
                </a:solidFill>
              </a:rPr>
              <a:t>g(n)</a:t>
            </a:r>
            <a:r>
              <a:rPr lang="zh-CN" altLang="en-US" dirty="0" smtClean="0">
                <a:latin typeface="Calibri" pitchFamily="34" charset="0"/>
              </a:rPr>
              <a:t>最小的结点</a:t>
            </a:r>
            <a:endParaRPr lang="en-US" altLang="zh-CN" dirty="0" smtClean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Calibri" pitchFamily="34" charset="0"/>
              </a:rPr>
              <a:t>实现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:</a:t>
            </a:r>
            <a:r>
              <a:rPr lang="en-US" dirty="0" smtClean="0">
                <a:latin typeface="Calibri" pitchFamily="34" charset="0"/>
              </a:rPr>
              <a:t>  </a:t>
            </a:r>
            <a:r>
              <a:rPr lang="zh-CN" altLang="en-US" dirty="0" smtClean="0">
                <a:latin typeface="Calibri" pitchFamily="34" charset="0"/>
              </a:rPr>
              <a:t>边缘是</a:t>
            </a:r>
            <a:r>
              <a:rPr lang="zh-CN" altLang="en-US" dirty="0">
                <a:ea typeface=""/>
              </a:rPr>
              <a:t>优先</a:t>
            </a:r>
            <a:r>
              <a:rPr lang="zh-CN" altLang="en-US" dirty="0" smtClean="0">
                <a:ea typeface=""/>
              </a:rPr>
              <a:t>队列（按照</a:t>
            </a:r>
            <a:r>
              <a:rPr lang="en-US" altLang="zh-CN" i="1" dirty="0" smtClean="0">
                <a:solidFill>
                  <a:srgbClr val="CC00CC"/>
                </a:solidFill>
              </a:rPr>
              <a:t>g(n)</a:t>
            </a:r>
            <a:r>
              <a:rPr lang="zh-CN" altLang="en-US" dirty="0" smtClean="0"/>
              <a:t>从小到大</a:t>
            </a:r>
            <a:r>
              <a:rPr lang="zh-CN" altLang="en-US" dirty="0" smtClean="0">
                <a:ea typeface=""/>
              </a:rPr>
              <a:t>排序）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4843065" y="3364589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>
            <a:off x="4891090" y="4204398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4850964" y="4890198"/>
            <a:ext cx="7045325" cy="3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6" grpId="0"/>
      <p:bldP spid="167" grpId="0"/>
      <p:bldP spid="168" grpId="0"/>
      <p:bldP spid="169" grpId="0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8382000" y="24384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145588" y="2817813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一致代价</a:t>
            </a:r>
            <a:r>
              <a:rPr lang="zh-CN" altLang="en-US" dirty="0" smtClean="0"/>
              <a:t>搜索 </a:t>
            </a:r>
            <a:r>
              <a:rPr lang="en-US" dirty="0" smtClean="0"/>
              <a:t>(</a:t>
            </a:r>
            <a:r>
              <a:rPr lang="en-US" dirty="0"/>
              <a:t>UCS</a:t>
            </a:r>
            <a:r>
              <a:rPr lang="en-US" dirty="0" smtClean="0"/>
              <a:t>)</a:t>
            </a:r>
            <a:r>
              <a:rPr lang="zh-CN" altLang="en-US" dirty="0"/>
              <a:t>的性能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UCS</a:t>
            </a:r>
            <a:r>
              <a:rPr lang="zh-CN" altLang="en-US" sz="2400" u="sng" dirty="0">
                <a:solidFill>
                  <a:srgbClr val="CC0099"/>
                </a:solidFill>
              </a:rPr>
              <a:t>扩展了哪些结点</a:t>
            </a:r>
            <a:r>
              <a:rPr lang="en-US" sz="2400" u="sng" dirty="0">
                <a:solidFill>
                  <a:srgbClr val="CC0099"/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假定最优解的代价是</a:t>
            </a:r>
            <a:r>
              <a:rPr lang="en-US" altLang="zh-CN" sz="2000" dirty="0" smtClean="0"/>
              <a:t> </a:t>
            </a:r>
            <a:r>
              <a:rPr lang="en-US" altLang="zh-CN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i="1" dirty="0" smtClean="0">
                <a:solidFill>
                  <a:srgbClr val="CC00CC"/>
                </a:solidFill>
                <a:latin typeface="Times New Roman" pitchFamily="18" charset="0"/>
              </a:rPr>
              <a:t>*</a:t>
            </a:r>
            <a:r>
              <a:rPr lang="zh-CN" altLang="en-US" sz="2000" dirty="0" smtClean="0"/>
              <a:t>，每一步的代价至少是</a:t>
            </a:r>
            <a:r>
              <a:rPr lang="en-US" altLang="zh-CN" sz="2000" dirty="0" smtClean="0"/>
              <a:t> </a:t>
            </a:r>
            <a:r>
              <a:rPr lang="en-US" altLang="zh-CN" sz="2000" i="1" dirty="0" smtClean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altLang="zh-CN" sz="2000" i="1" dirty="0" smtClean="0">
              <a:sym typeface="Symbol" pitchFamily="18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ym typeface="Symbol" pitchFamily="18" charset="2"/>
              </a:rPr>
              <a:t>“</a:t>
            </a:r>
            <a:r>
              <a:rPr lang="en-US" altLang="zh-CN" sz="2000" dirty="0">
                <a:sym typeface="Symbol" pitchFamily="18" charset="2"/>
              </a:rPr>
              <a:t>effective depth” is roughly </a:t>
            </a:r>
            <a:r>
              <a:rPr lang="en-US" altLang="zh-CN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i="1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altLang="zh-CN" sz="2000" i="1" dirty="0" smtClean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扩展了</a:t>
            </a:r>
            <a:r>
              <a:rPr lang="en-US" altLang="zh-CN" sz="2000" dirty="0" smtClean="0"/>
              <a:t>cost&lt;</a:t>
            </a:r>
            <a:r>
              <a:rPr lang="en-US" altLang="zh-CN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altLang="zh-CN" sz="2000" i="1" dirty="0">
                <a:solidFill>
                  <a:srgbClr val="CC00CC"/>
                </a:solidFill>
                <a:latin typeface="Times New Roman" pitchFamily="18" charset="0"/>
              </a:rPr>
              <a:t>* </a:t>
            </a:r>
            <a:r>
              <a:rPr lang="zh-CN" altLang="en-US" sz="2000" dirty="0" smtClean="0">
                <a:latin typeface="Times New Roman" pitchFamily="18" charset="0"/>
              </a:rPr>
              <a:t>的所有结点</a:t>
            </a:r>
            <a:r>
              <a:rPr lang="en-US" sz="2000" dirty="0" smtClean="0"/>
              <a:t>!</a:t>
            </a:r>
            <a:endParaRPr lang="en-US" sz="2000" dirty="0"/>
          </a:p>
          <a:p>
            <a:pPr lvl="1"/>
            <a:r>
              <a:rPr lang="zh-CN" altLang="en-US" sz="2400" u="sng" dirty="0">
                <a:solidFill>
                  <a:srgbClr val="CC0099"/>
                </a:solidFill>
                <a:ea typeface="+mn-ea"/>
                <a:cs typeface="+mn-cs"/>
              </a:rPr>
              <a:t>时间复杂</a:t>
            </a:r>
            <a:r>
              <a:rPr lang="zh-CN" altLang="en-US" sz="2400" u="sng" dirty="0" smtClean="0">
                <a:solidFill>
                  <a:srgbClr val="CC0099"/>
                </a:solidFill>
                <a:ea typeface="+mn-ea"/>
                <a:cs typeface="+mn-cs"/>
              </a:rPr>
              <a:t>度？</a:t>
            </a:r>
            <a:r>
              <a:rPr lang="en-US" sz="2600" i="1" dirty="0" smtClean="0">
                <a:solidFill>
                  <a:srgbClr val="CC00CC"/>
                </a:solidFill>
              </a:rPr>
              <a:t>O</a:t>
            </a:r>
            <a:r>
              <a:rPr lang="en-US" sz="2600" dirty="0" smtClean="0">
                <a:solidFill>
                  <a:srgbClr val="CC00CC"/>
                </a:solidFill>
              </a:rPr>
              <a:t>(</a:t>
            </a:r>
            <a:r>
              <a:rPr lang="en-US" sz="2600" i="1" dirty="0" err="1" smtClean="0">
                <a:solidFill>
                  <a:srgbClr val="CC00CC"/>
                </a:solidFill>
              </a:rPr>
              <a:t>b</a:t>
            </a:r>
            <a:r>
              <a:rPr lang="en-US" sz="2600" i="1" baseline="30000" dirty="0" err="1" smtClean="0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6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6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600" dirty="0" smtClean="0">
                <a:solidFill>
                  <a:srgbClr val="CC00CC"/>
                </a:solidFill>
              </a:rPr>
              <a:t>)</a:t>
            </a:r>
            <a:endParaRPr lang="en-US" sz="2600" dirty="0"/>
          </a:p>
          <a:p>
            <a:pPr lvl="3"/>
            <a:endParaRPr lang="en-US" sz="1200" dirty="0"/>
          </a:p>
          <a:p>
            <a:r>
              <a:rPr lang="zh-CN" altLang="en-US" sz="2400" u="sng" dirty="0" smtClean="0">
                <a:solidFill>
                  <a:srgbClr val="CC0099"/>
                </a:solidFill>
              </a:rPr>
              <a:t>空间复杂度</a:t>
            </a:r>
            <a:r>
              <a:rPr lang="en-US" sz="2400" dirty="0" smtClean="0"/>
              <a:t>? </a:t>
            </a:r>
            <a:r>
              <a:rPr lang="en-US" sz="2000" dirty="0" smtClean="0"/>
              <a:t> </a:t>
            </a:r>
            <a:r>
              <a:rPr lang="en-US" sz="2600" i="1" dirty="0" smtClean="0">
                <a:solidFill>
                  <a:srgbClr val="CC00CC"/>
                </a:solidFill>
              </a:rPr>
              <a:t>O</a:t>
            </a:r>
            <a:r>
              <a:rPr lang="en-US" sz="2600" dirty="0" smtClean="0">
                <a:solidFill>
                  <a:srgbClr val="CC00CC"/>
                </a:solidFill>
              </a:rPr>
              <a:t>(</a:t>
            </a:r>
            <a:r>
              <a:rPr lang="en-US" sz="2600" i="1" dirty="0" err="1" smtClean="0">
                <a:solidFill>
                  <a:srgbClr val="CC00CC"/>
                </a:solidFill>
              </a:rPr>
              <a:t>b</a:t>
            </a:r>
            <a:r>
              <a:rPr lang="en-US" sz="2600" i="1" baseline="30000" dirty="0" err="1" smtClean="0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600" i="1" baseline="30000" dirty="0" smtClean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600" i="1" baseline="30000" dirty="0" smtClean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600" dirty="0" smtClean="0">
                <a:solidFill>
                  <a:srgbClr val="CC00CC"/>
                </a:solidFill>
              </a:rPr>
              <a:t>)</a:t>
            </a:r>
            <a:endParaRPr lang="en-US" sz="2600" dirty="0">
              <a:solidFill>
                <a:srgbClr val="CC00CC"/>
              </a:solidFill>
            </a:endParaRPr>
          </a:p>
          <a:p>
            <a:pPr lvl="3"/>
            <a:endParaRPr lang="en-US" sz="1200" dirty="0" smtClean="0"/>
          </a:p>
          <a:p>
            <a:pPr lvl="3"/>
            <a:endParaRPr lang="en-US" sz="1200" dirty="0"/>
          </a:p>
          <a:p>
            <a:r>
              <a:rPr lang="zh-CN" altLang="en-US" sz="2400" u="sng" dirty="0">
                <a:solidFill>
                  <a:srgbClr val="CC0099"/>
                </a:solidFill>
              </a:rPr>
              <a:t>完备性</a:t>
            </a:r>
            <a:r>
              <a:rPr lang="en-US" altLang="zh-CN" sz="2400" u="sng" dirty="0">
                <a:solidFill>
                  <a:srgbClr val="CC0099"/>
                </a:solidFill>
              </a:rPr>
              <a:t>?</a:t>
            </a:r>
            <a:r>
              <a:rPr lang="en-US" altLang="zh-CN" sz="2400" dirty="0"/>
              <a:t> Yes, </a:t>
            </a:r>
            <a:r>
              <a:rPr lang="en-US" sz="2000" dirty="0" smtClean="0"/>
              <a:t>Assuming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 </a:t>
            </a:r>
            <a:r>
              <a:rPr lang="en-US" sz="2000" dirty="0"/>
              <a:t>is finite and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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&gt; </a:t>
            </a:r>
            <a:r>
              <a:rPr lang="en-US" sz="2000" i="1" dirty="0" smtClean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0</a:t>
            </a:r>
            <a:endParaRPr lang="en-US" sz="800" dirty="0"/>
          </a:p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zh-CN" altLang="en-US" sz="2400" u="sng" dirty="0">
                <a:solidFill>
                  <a:srgbClr val="CC0099"/>
                </a:solidFill>
              </a:rPr>
              <a:t>最优性</a:t>
            </a:r>
            <a:r>
              <a:rPr lang="en-US" altLang="zh-CN" sz="2400" u="sng" dirty="0">
                <a:solidFill>
                  <a:srgbClr val="CC0099"/>
                </a:solidFill>
              </a:rPr>
              <a:t>?</a:t>
            </a:r>
            <a:r>
              <a:rPr lang="en-US" altLang="zh-CN" sz="2400" dirty="0"/>
              <a:t> Yes </a:t>
            </a:r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893050" y="2611434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9247186" y="254158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015410" y="29670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9491662" y="295751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128122" y="2771774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839200" y="2590801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686800" y="5083175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739310" y="4006848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9259886" y="456247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7772399" y="2438399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6476999" y="3212071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latin typeface="Times New Roman" pitchFamily="18" charset="0"/>
              </a:rPr>
              <a:t>C*/</a:t>
            </a:r>
            <a:r>
              <a:rPr lang="en-US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8839199" y="2514761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233026" y="3475035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58401" y="3079747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9842501" y="2701923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1</a:t>
            </a: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8534400" y="2438401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宽度优先搜索 </a:t>
            </a:r>
            <a:r>
              <a:rPr lang="en-US" altLang="zh-CN" dirty="0" smtClean="0"/>
              <a:t>vs.</a:t>
            </a:r>
            <a:r>
              <a:rPr lang="zh-CN" altLang="en-US" dirty="0"/>
              <a:t>一致代价搜索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230" y="2785774"/>
            <a:ext cx="5410200" cy="4057650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28E955B-D913-4CE7-98F5-03E2967BE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807970"/>
            <a:ext cx="5410200" cy="4057650"/>
          </a:xfrm>
          <a:prstGeom prst="rect">
            <a:avLst/>
          </a:prstGeom>
          <a:noFill/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25409"/>
              </p:ext>
            </p:extLst>
          </p:nvPr>
        </p:nvGraphicFramePr>
        <p:xfrm>
          <a:off x="1066800" y="1371600"/>
          <a:ext cx="9829800" cy="1947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3690943967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398227215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743288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宽度优先搜索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</a:rPr>
                        <a:t>一致代价搜索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34415"/>
                  </a:ext>
                </a:extLst>
              </a:tr>
              <a:tr h="652174"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边缘队列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FIFO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优先队列（路径耗散）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1384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最优性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所有边耗散相同时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最优解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5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2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CEB37-D126-4967-A746-2CA46278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第四周作业  习题</a:t>
            </a:r>
            <a:r>
              <a:rPr lang="en-US" altLang="zh-CN" dirty="0" smtClean="0"/>
              <a:t>3.9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11287125" cy="38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4049050" y="2390634"/>
            <a:ext cx="7615126" cy="2219691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Question?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3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9499600" cy="4729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3.1 </a:t>
            </a:r>
            <a:r>
              <a:rPr lang="zh-CN" altLang="en-US" dirty="0" smtClean="0">
                <a:solidFill>
                  <a:srgbClr val="FF0000"/>
                </a:solidFill>
              </a:rPr>
              <a:t>问题求解</a:t>
            </a:r>
            <a:r>
              <a:rPr lang="en-US" altLang="zh-CN" dirty="0" smtClean="0">
                <a:solidFill>
                  <a:srgbClr val="FF0000"/>
                </a:solidFill>
              </a:rPr>
              <a:t>Agent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3.2 </a:t>
            </a:r>
            <a:r>
              <a:rPr lang="zh-CN" altLang="en-US" dirty="0" smtClean="0"/>
              <a:t>问题形式化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3.3 </a:t>
            </a:r>
            <a:r>
              <a:rPr lang="zh-CN" altLang="en-US" dirty="0" smtClean="0"/>
              <a:t>搜索算法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dirty="0" smtClean="0"/>
              <a:t>3.4 </a:t>
            </a:r>
            <a:r>
              <a:rPr lang="zh-CN" altLang="en-US" dirty="0" smtClean="0"/>
              <a:t>无信息搜索策略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838200"/>
            <a:ext cx="6544391" cy="49144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133600"/>
            <a:ext cx="4165599" cy="3124200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12192000" cy="1143000"/>
          </a:xfrm>
        </p:spPr>
        <p:txBody>
          <a:bodyPr/>
          <a:lstStyle/>
          <a:p>
            <a:pPr algn="l"/>
            <a:r>
              <a:rPr lang="en-US" altLang="zh-CN" sz="3600" dirty="0">
                <a:solidFill>
                  <a:schemeClr val="tx1"/>
                </a:solidFill>
              </a:rPr>
              <a:t>3.1 </a:t>
            </a:r>
            <a:r>
              <a:rPr lang="zh-CN" altLang="en-US" sz="3600" dirty="0">
                <a:solidFill>
                  <a:schemeClr val="tx1"/>
                </a:solidFill>
              </a:rPr>
              <a:t>问题求解</a:t>
            </a:r>
            <a:r>
              <a:rPr lang="en-US" altLang="zh-CN" sz="3600" dirty="0" smtClean="0">
                <a:solidFill>
                  <a:schemeClr val="tx1"/>
                </a:solidFill>
              </a:rPr>
              <a:t>Agent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543800" cy="47291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问题求解</a:t>
            </a:r>
            <a:r>
              <a:rPr lang="en-US" altLang="zh-CN" dirty="0" smtClean="0">
                <a:solidFill>
                  <a:schemeClr val="tx1"/>
                </a:solidFill>
              </a:rPr>
              <a:t>Agent 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为了达到目标，寻找一组</a:t>
            </a:r>
            <a:r>
              <a:rPr lang="zh-CN" altLang="en-US" u="sng" dirty="0"/>
              <a:t>行动序列</a:t>
            </a:r>
            <a:r>
              <a:rPr lang="zh-CN" altLang="en-US" dirty="0"/>
              <a:t>的过程被称为</a:t>
            </a:r>
            <a:r>
              <a:rPr lang="zh-CN" altLang="en-US" dirty="0">
                <a:solidFill>
                  <a:srgbClr val="FF0000"/>
                </a:solidFill>
              </a:rPr>
              <a:t>搜索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搜索算法：问题</a:t>
            </a: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zh-CN" altLang="en-US" dirty="0">
                <a:solidFill>
                  <a:schemeClr val="tx1"/>
                </a:solidFill>
              </a:rPr>
              <a:t>问题的解（行动序列）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 smtClean="0"/>
              <a:t>搜索算法一般假定：</a:t>
            </a:r>
            <a:endParaRPr lang="en-US" altLang="zh-CN" sz="2400" dirty="0" smtClean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 smtClean="0"/>
              <a:t>已知的、确定性的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 smtClean="0"/>
              <a:t>状态和动作是离散的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 smtClean="0"/>
              <a:t>完全可观察的</a:t>
            </a:r>
            <a:endParaRPr lang="en-US" altLang="zh-CN" sz="2000" dirty="0" smtClean="0"/>
          </a:p>
          <a:p>
            <a:pPr lvl="1">
              <a:lnSpc>
                <a:spcPct val="90000"/>
              </a:lnSpc>
            </a:pPr>
            <a:r>
              <a:rPr lang="zh-CN" altLang="en-US" sz="2000" dirty="0" smtClean="0"/>
              <a:t>任务</a:t>
            </a:r>
            <a:r>
              <a:rPr lang="zh-CN" altLang="en-US" sz="2000" dirty="0"/>
              <a:t>较</a:t>
            </a:r>
            <a:r>
              <a:rPr lang="zh-CN" altLang="en-US" sz="2000" dirty="0" smtClean="0"/>
              <a:t>简单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 smtClean="0"/>
              <a:t>通常有一个明确的目标</a:t>
            </a:r>
            <a:endParaRPr lang="en-US" altLang="zh-CN" sz="28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zh-CN" altLang="en-US" sz="2400" dirty="0" smtClean="0"/>
              <a:t>以最小的代价找到目标</a:t>
            </a:r>
            <a:endParaRPr lang="en-US" sz="2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066800" y="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8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73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600" kern="0" smtClean="0">
                <a:solidFill>
                  <a:schemeClr val="tx1"/>
                </a:solidFill>
              </a:rPr>
              <a:t>3.1 </a:t>
            </a:r>
            <a:r>
              <a:rPr lang="zh-CN" altLang="en-US" sz="3600" kern="0" smtClean="0">
                <a:solidFill>
                  <a:schemeClr val="tx1"/>
                </a:solidFill>
              </a:rPr>
              <a:t>问题求解</a:t>
            </a:r>
            <a:r>
              <a:rPr lang="en-US" altLang="zh-CN" sz="3600" kern="0" smtClean="0">
                <a:solidFill>
                  <a:schemeClr val="tx1"/>
                </a:solidFill>
              </a:rPr>
              <a:t>Agent</a:t>
            </a:r>
            <a:endParaRPr lang="en-US" sz="3600" kern="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20081"/>
            <a:ext cx="682061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pic>
        <p:nvPicPr>
          <p:cNvPr id="7" name="Picture 6" descr="A picture containing outdoor, tree, street, city&#10;&#10;Description automatically generated">
            <a:extLst>
              <a:ext uri="{FF2B5EF4-FFF2-40B4-BE49-F238E27FC236}">
                <a16:creationId xmlns:a16="http://schemas.microsoft.com/office/drawing/2014/main" id="{78BD6572-ED0A-7D43-83A7-4A0633E8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4562475" cy="6858000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666C6AA-BB99-7344-A7A4-052DCC992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/>
        </p:blipFill>
        <p:spPr>
          <a:xfrm>
            <a:off x="4581527" y="12954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问题导入</a:t>
            </a:r>
            <a:endParaRPr lang="en-US" altLang="zh-CN" sz="4000" dirty="0">
              <a:latin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8153401" cy="4343400"/>
          </a:xfrm>
        </p:spPr>
        <p:txBody>
          <a:bodyPr/>
          <a:lstStyle/>
          <a:p>
            <a:r>
              <a:rPr lang="zh-CN" altLang="en-US" sz="2000" b="1" dirty="0"/>
              <a:t>罗马尼亚问题：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b="1" dirty="0"/>
              <a:t>      一个</a:t>
            </a:r>
            <a:r>
              <a:rPr lang="en-US" altLang="zh-CN" sz="2000" b="1" dirty="0"/>
              <a:t>Agent</a:t>
            </a:r>
            <a:r>
              <a:rPr lang="zh-CN" altLang="en-US" sz="2000" b="1" dirty="0"/>
              <a:t>如何从罗马尼亚的</a:t>
            </a:r>
            <a:r>
              <a:rPr lang="en-US" altLang="zh-CN" sz="2000" b="1" dirty="0"/>
              <a:t>Arad</a:t>
            </a:r>
            <a:r>
              <a:rPr lang="zh-CN" altLang="en-US" sz="2000" b="1" dirty="0"/>
              <a:t>走到</a:t>
            </a:r>
            <a:r>
              <a:rPr lang="en-US" altLang="zh-CN" sz="2000" b="1" dirty="0"/>
              <a:t>Bucharest</a:t>
            </a:r>
            <a:r>
              <a:rPr lang="zh-CN" altLang="en-US" sz="2000" b="1" dirty="0"/>
              <a:t>？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AF3D89A-50F3-48FD-8CAC-0C4D593E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362200"/>
            <a:ext cx="7127609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4">
            <a:extLst>
              <a:ext uri="{FF2B5EF4-FFF2-40B4-BE49-F238E27FC236}">
                <a16:creationId xmlns:a16="http://schemas.microsoft.com/office/drawing/2014/main" id="{0384C5BC-9943-48D6-B21A-B5D2E7A8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909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5B491EC6-A548-4067-A8EF-985604A4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5626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70283" y="2511686"/>
            <a:ext cx="26909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搜索进行问题求解的</a:t>
            </a:r>
            <a:r>
              <a:rPr lang="zh-CN" altLang="en-US" dirty="0" smtClean="0"/>
              <a:t>过程</a:t>
            </a:r>
            <a:r>
              <a:rPr lang="zh-CN" altLang="en-US" dirty="0" smtClean="0"/>
              <a:t>可分解</a:t>
            </a:r>
            <a:r>
              <a:rPr lang="zh-CN" altLang="en-US" dirty="0"/>
              <a:t>为三个</a:t>
            </a:r>
            <a:r>
              <a:rPr lang="zh-CN" altLang="en-US" dirty="0" smtClean="0"/>
              <a:t>阶段：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形式化</a:t>
            </a:r>
            <a:r>
              <a:rPr lang="zh-CN" altLang="en-US" dirty="0">
                <a:solidFill>
                  <a:srgbClr val="FF0000"/>
                </a:solidFill>
              </a:rPr>
              <a:t>、搜索、执行</a:t>
            </a:r>
          </a:p>
        </p:txBody>
      </p:sp>
      <p:sp>
        <p:nvSpPr>
          <p:cNvPr id="3" name="矩形 2"/>
          <p:cNvSpPr/>
          <p:nvPr/>
        </p:nvSpPr>
        <p:spPr>
          <a:xfrm>
            <a:off x="9084874" y="5247842"/>
            <a:ext cx="3166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搜索：</a:t>
            </a:r>
            <a:r>
              <a:rPr lang="zh-CN" altLang="en-US" dirty="0"/>
              <a:t>问题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解</a:t>
            </a:r>
            <a:r>
              <a:rPr lang="zh-CN" altLang="en-US" dirty="0"/>
              <a:t>（行动序列）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01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53651</TotalTime>
  <Words>3742</Words>
  <Application>Microsoft Office PowerPoint</Application>
  <PresentationFormat>宽屏</PresentationFormat>
  <Paragraphs>693</Paragraphs>
  <Slides>44</Slides>
  <Notes>36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等线 Light</vt:lpstr>
      <vt:lpstr>黑体</vt:lpstr>
      <vt:lpstr>华文新魏</vt:lpstr>
      <vt:lpstr>楷体_GB2312</vt:lpstr>
      <vt:lpstr>宋体</vt:lpstr>
      <vt:lpstr>微软雅黑</vt:lpstr>
      <vt:lpstr>Arial</vt:lpstr>
      <vt:lpstr>Calibri</vt:lpstr>
      <vt:lpstr>Symbol</vt:lpstr>
      <vt:lpstr>Tahoma</vt:lpstr>
      <vt:lpstr>Times New Roman</vt:lpstr>
      <vt:lpstr>Wingdings</vt:lpstr>
      <vt:lpstr>dan-berkeley-nlp-v1</vt:lpstr>
      <vt:lpstr>Image</vt:lpstr>
      <vt:lpstr>PowerPoint 演示文稿</vt:lpstr>
      <vt:lpstr>PowerPoint 演示文稿</vt:lpstr>
      <vt:lpstr>PowerPoint 演示文稿</vt:lpstr>
      <vt:lpstr>环境类型</vt:lpstr>
      <vt:lpstr>目录</vt:lpstr>
      <vt:lpstr>3.1 问题求解Agent</vt:lpstr>
      <vt:lpstr>PowerPoint 演示文稿</vt:lpstr>
      <vt:lpstr>Example: Traveling in Romania</vt:lpstr>
      <vt:lpstr>问题导入</vt:lpstr>
      <vt:lpstr>Problem-solving agents</vt:lpstr>
      <vt:lpstr>目录</vt:lpstr>
      <vt:lpstr>形式化描述</vt:lpstr>
      <vt:lpstr>形式化描述</vt:lpstr>
      <vt:lpstr>形式化描述</vt:lpstr>
      <vt:lpstr>PowerPoint 演示文稿</vt:lpstr>
      <vt:lpstr>问题形式化—Vacuum World</vt:lpstr>
      <vt:lpstr>问题形式化—相关实例 : 8-puzzle</vt:lpstr>
      <vt:lpstr>状态空间图和搜索树</vt:lpstr>
      <vt:lpstr>状态空间图和搜索树</vt:lpstr>
      <vt:lpstr>目录</vt:lpstr>
      <vt:lpstr>Search Example: Romania</vt:lpstr>
      <vt:lpstr>Searching with a Search Tree</vt:lpstr>
      <vt:lpstr>General Tree Search</vt:lpstr>
      <vt:lpstr>General Tree Search</vt:lpstr>
      <vt:lpstr>如何找到解的路径（行动序列）？</vt:lpstr>
      <vt:lpstr>问题求解算法的性能</vt:lpstr>
      <vt:lpstr>目录</vt:lpstr>
      <vt:lpstr>3.4 无信息搜索策略</vt:lpstr>
      <vt:lpstr>3.4.3 深度优先搜索 (DFS)</vt:lpstr>
      <vt:lpstr>深度优先搜索（DFS）</vt:lpstr>
      <vt:lpstr>深度优先搜索 (DFS)</vt:lpstr>
      <vt:lpstr>Search Algorithm Properties</vt:lpstr>
      <vt:lpstr>深度优先搜索 (DFS)的性能</vt:lpstr>
      <vt:lpstr>3.4.1 宽度优先搜索（BFS)</vt:lpstr>
      <vt:lpstr>3.4.1 宽度优先搜索（BFS)</vt:lpstr>
      <vt:lpstr>宽度优先搜索（BFS)</vt:lpstr>
      <vt:lpstr>宽度优先搜索（BFS）的性能</vt:lpstr>
      <vt:lpstr>3.4.2 一致代价搜索</vt:lpstr>
      <vt:lpstr>3.4.2 一致代价搜索</vt:lpstr>
      <vt:lpstr>一致代价搜索</vt:lpstr>
      <vt:lpstr>一致代价搜索 (UCS)的性能</vt:lpstr>
      <vt:lpstr>宽度优先搜索 vs.一致代价搜索</vt:lpstr>
      <vt:lpstr>第四周作业  习题3.9</vt:lpstr>
      <vt:lpstr>Thanks！  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WJL</cp:lastModifiedBy>
  <cp:revision>2175</cp:revision>
  <cp:lastPrinted>2018-08-28T05:21:10Z</cp:lastPrinted>
  <dcterms:created xsi:type="dcterms:W3CDTF">2004-08-27T04:16:05Z</dcterms:created>
  <dcterms:modified xsi:type="dcterms:W3CDTF">2023-03-09T01:23:44Z</dcterms:modified>
</cp:coreProperties>
</file>